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93" r:id="rId4"/>
    <p:sldId id="262" r:id="rId5"/>
    <p:sldId id="289" r:id="rId6"/>
    <p:sldId id="276" r:id="rId7"/>
    <p:sldId id="263" r:id="rId8"/>
    <p:sldId id="265" r:id="rId9"/>
    <p:sldId id="285" r:id="rId10"/>
    <p:sldId id="267" r:id="rId11"/>
    <p:sldId id="268" r:id="rId12"/>
    <p:sldId id="286" r:id="rId13"/>
    <p:sldId id="269" r:id="rId14"/>
    <p:sldId id="270" r:id="rId15"/>
    <p:sldId id="287" r:id="rId16"/>
    <p:sldId id="271" r:id="rId17"/>
    <p:sldId id="272" r:id="rId18"/>
    <p:sldId id="283" r:id="rId19"/>
    <p:sldId id="264" r:id="rId20"/>
    <p:sldId id="266" r:id="rId21"/>
    <p:sldId id="288" r:id="rId22"/>
    <p:sldId id="281" r:id="rId23"/>
    <p:sldId id="282" r:id="rId24"/>
    <p:sldId id="292" r:id="rId25"/>
    <p:sldId id="291" r:id="rId26"/>
    <p:sldId id="273" r:id="rId27"/>
    <p:sldId id="294" r:id="rId28"/>
    <p:sldId id="274" r:id="rId29"/>
    <p:sldId id="275" r:id="rId30"/>
  </p:sldIdLst>
  <p:sldSz cx="18288000" cy="1028541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SGGW Sans" panose="020B0604020202020204" charset="0"/>
      <p:bold r:id="rId38"/>
      <p:italic r:id="rId39"/>
      <p:boldItalic r:id="rId40"/>
    </p:embeddedFont>
    <p:embeddedFont>
      <p:font typeface="SGGW Sans Light" panose="020B0604020202020204" charset="0"/>
      <p:regular r:id="rId41"/>
      <p:italic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9E0EE"/>
    <a:srgbClr val="74B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55" d="100"/>
          <a:sy n="55" d="100"/>
        </p:scale>
        <p:origin x="658" y="43"/>
      </p:cViewPr>
      <p:guideLst>
        <p:guide orient="horz" pos="3239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0357F-24E2-4390-B8F8-915D0DBD2A7D}" type="doc">
      <dgm:prSet loTypeId="urn:microsoft.com/office/officeart/2005/8/layout/gear1" loCatId="cycle" qsTypeId="urn:microsoft.com/office/officeart/2005/8/quickstyle/simple1" qsCatId="simple" csTypeId="urn:microsoft.com/office/officeart/2005/8/colors/accent6_2" csCatId="accent6" phldr="1"/>
      <dgm:spPr/>
    </dgm:pt>
    <dgm:pt modelId="{DA6B4AEB-9A0E-4DF5-843D-2C78BE7BB2B6}">
      <dgm:prSet phldrT="[Tekst]" custT="1"/>
      <dgm:spPr/>
      <dgm:t>
        <a:bodyPr/>
        <a:lstStyle/>
        <a:p>
          <a:r>
            <a:rPr lang="pl-PL" sz="3200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Wydział Ekonomiczny</a:t>
          </a:r>
        </a:p>
      </dgm:t>
    </dgm:pt>
    <dgm:pt modelId="{C94226C2-FB6A-4548-A4B9-C7D5D1739693}" type="parTrans" cxnId="{40ED88AE-7750-48E4-9CDE-872E888D7081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12BF7D6B-6455-4088-A692-717F8065B719}" type="sibTrans" cxnId="{40ED88AE-7750-48E4-9CDE-872E888D7081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735C154C-42A7-4F63-ACE6-479524C7E105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Instytut Ekonomii i Finansów</a:t>
          </a:r>
        </a:p>
      </dgm:t>
    </dgm:pt>
    <dgm:pt modelId="{4997F120-1297-4FED-BB6E-5A3E8DB5C30E}" type="parTrans" cxnId="{0A745957-131E-4F4A-AEEC-6152252C40E8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B132D31A-9C09-4CF0-8AD1-F99AFF0F4F47}" type="sibTrans" cxnId="{0A745957-131E-4F4A-AEEC-6152252C40E8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97ECE54C-DD40-4ABF-B138-9D4AA9F0E940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Instytut Zarządzania</a:t>
          </a:r>
        </a:p>
      </dgm:t>
    </dgm:pt>
    <dgm:pt modelId="{485A48F3-F943-4646-92AA-05A0F2DB9434}" type="parTrans" cxnId="{2D286AE9-D5BE-4DF8-802B-78217D519208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DD827FB5-6E97-4935-A488-60CF8C0F8EB5}" type="sibTrans" cxnId="{2D286AE9-D5BE-4DF8-802B-78217D519208}">
      <dgm:prSet/>
      <dgm:spPr/>
      <dgm:t>
        <a:bodyPr/>
        <a:lstStyle/>
        <a:p>
          <a:endParaRPr lang="pl-PL">
            <a:solidFill>
              <a:schemeClr val="tx1"/>
            </a:solidFill>
            <a:latin typeface="SGGW Sans Light" panose="020B0604020202020204" charset="0"/>
            <a:cs typeface="SGGW Sans Light" panose="020B0604020202020204" charset="0"/>
          </a:endParaRPr>
        </a:p>
      </dgm:t>
    </dgm:pt>
    <dgm:pt modelId="{B609E741-CC88-4102-A5EA-8095092FE360}" type="pres">
      <dgm:prSet presAssocID="{A6F0357F-24E2-4390-B8F8-915D0DBD2A7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2E7995A-C925-4C40-B439-815BDC3A7B90}" type="pres">
      <dgm:prSet presAssocID="{DA6B4AEB-9A0E-4DF5-843D-2C78BE7BB2B6}" presName="gear1" presStyleLbl="node1" presStyleIdx="0" presStyleCnt="3">
        <dgm:presLayoutVars>
          <dgm:chMax val="1"/>
          <dgm:bulletEnabled val="1"/>
        </dgm:presLayoutVars>
      </dgm:prSet>
      <dgm:spPr/>
    </dgm:pt>
    <dgm:pt modelId="{5B4F0977-09B1-4883-962F-1042048080B3}" type="pres">
      <dgm:prSet presAssocID="{DA6B4AEB-9A0E-4DF5-843D-2C78BE7BB2B6}" presName="gear1srcNode" presStyleLbl="node1" presStyleIdx="0" presStyleCnt="3"/>
      <dgm:spPr/>
    </dgm:pt>
    <dgm:pt modelId="{327CBB30-451A-4A81-B08F-FCFBC7068968}" type="pres">
      <dgm:prSet presAssocID="{DA6B4AEB-9A0E-4DF5-843D-2C78BE7BB2B6}" presName="gear1dstNode" presStyleLbl="node1" presStyleIdx="0" presStyleCnt="3"/>
      <dgm:spPr/>
    </dgm:pt>
    <dgm:pt modelId="{DE18D7DD-154F-42F8-AA0D-A445228C9F3B}" type="pres">
      <dgm:prSet presAssocID="{735C154C-42A7-4F63-ACE6-479524C7E105}" presName="gear2" presStyleLbl="node1" presStyleIdx="1" presStyleCnt="3">
        <dgm:presLayoutVars>
          <dgm:chMax val="1"/>
          <dgm:bulletEnabled val="1"/>
        </dgm:presLayoutVars>
      </dgm:prSet>
      <dgm:spPr/>
    </dgm:pt>
    <dgm:pt modelId="{8E48DD60-CF82-456C-BE9A-703CC1BEEA4F}" type="pres">
      <dgm:prSet presAssocID="{735C154C-42A7-4F63-ACE6-479524C7E105}" presName="gear2srcNode" presStyleLbl="node1" presStyleIdx="1" presStyleCnt="3"/>
      <dgm:spPr/>
    </dgm:pt>
    <dgm:pt modelId="{6495072E-7F69-4F8E-A65A-3F4885AAFD0B}" type="pres">
      <dgm:prSet presAssocID="{735C154C-42A7-4F63-ACE6-479524C7E105}" presName="gear2dstNode" presStyleLbl="node1" presStyleIdx="1" presStyleCnt="3"/>
      <dgm:spPr/>
    </dgm:pt>
    <dgm:pt modelId="{E3ABFED1-428A-4587-B8A2-BA7DB0B6093A}" type="pres">
      <dgm:prSet presAssocID="{97ECE54C-DD40-4ABF-B138-9D4AA9F0E940}" presName="gear3" presStyleLbl="node1" presStyleIdx="2" presStyleCnt="3"/>
      <dgm:spPr/>
    </dgm:pt>
    <dgm:pt modelId="{5B1486BB-35AE-4695-BFA8-1A370FE11CF7}" type="pres">
      <dgm:prSet presAssocID="{97ECE54C-DD40-4ABF-B138-9D4AA9F0E94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0EB671D-2CF7-4F54-A091-C78C588F3894}" type="pres">
      <dgm:prSet presAssocID="{97ECE54C-DD40-4ABF-B138-9D4AA9F0E940}" presName="gear3srcNode" presStyleLbl="node1" presStyleIdx="2" presStyleCnt="3"/>
      <dgm:spPr/>
    </dgm:pt>
    <dgm:pt modelId="{DDAE5E6A-C2A6-4495-895A-43D33530EDF7}" type="pres">
      <dgm:prSet presAssocID="{97ECE54C-DD40-4ABF-B138-9D4AA9F0E940}" presName="gear3dstNode" presStyleLbl="node1" presStyleIdx="2" presStyleCnt="3"/>
      <dgm:spPr/>
    </dgm:pt>
    <dgm:pt modelId="{4E8FFE54-9673-4F90-98E1-0A3B760058F4}" type="pres">
      <dgm:prSet presAssocID="{12BF7D6B-6455-4088-A692-717F8065B719}" presName="connector1" presStyleLbl="sibTrans2D1" presStyleIdx="0" presStyleCnt="3"/>
      <dgm:spPr/>
    </dgm:pt>
    <dgm:pt modelId="{E976DC46-5ED4-43E9-AF27-BB3BEB080861}" type="pres">
      <dgm:prSet presAssocID="{B132D31A-9C09-4CF0-8AD1-F99AFF0F4F47}" presName="connector2" presStyleLbl="sibTrans2D1" presStyleIdx="1" presStyleCnt="3"/>
      <dgm:spPr/>
    </dgm:pt>
    <dgm:pt modelId="{388A3A4D-24BD-4D8B-8EFE-E15F426A07AF}" type="pres">
      <dgm:prSet presAssocID="{DD827FB5-6E97-4935-A488-60CF8C0F8EB5}" presName="connector3" presStyleLbl="sibTrans2D1" presStyleIdx="2" presStyleCnt="3"/>
      <dgm:spPr/>
    </dgm:pt>
  </dgm:ptLst>
  <dgm:cxnLst>
    <dgm:cxn modelId="{FD9B3405-A810-445E-9E75-938A6318FA9E}" type="presOf" srcId="{A6F0357F-24E2-4390-B8F8-915D0DBD2A7D}" destId="{B609E741-CC88-4102-A5EA-8095092FE360}" srcOrd="0" destOrd="0" presId="urn:microsoft.com/office/officeart/2005/8/layout/gear1"/>
    <dgm:cxn modelId="{C3773A0B-A0A7-4E7C-80B4-AAD59E6CA7A0}" type="presOf" srcId="{735C154C-42A7-4F63-ACE6-479524C7E105}" destId="{6495072E-7F69-4F8E-A65A-3F4885AAFD0B}" srcOrd="2" destOrd="0" presId="urn:microsoft.com/office/officeart/2005/8/layout/gear1"/>
    <dgm:cxn modelId="{F75B493A-0901-417B-828F-BC7F2E98D549}" type="presOf" srcId="{97ECE54C-DD40-4ABF-B138-9D4AA9F0E940}" destId="{DDAE5E6A-C2A6-4495-895A-43D33530EDF7}" srcOrd="3" destOrd="0" presId="urn:microsoft.com/office/officeart/2005/8/layout/gear1"/>
    <dgm:cxn modelId="{7D14FB3C-7986-4FC7-9F24-4F05F8A1AD86}" type="presOf" srcId="{97ECE54C-DD40-4ABF-B138-9D4AA9F0E940}" destId="{E3ABFED1-428A-4587-B8A2-BA7DB0B6093A}" srcOrd="0" destOrd="0" presId="urn:microsoft.com/office/officeart/2005/8/layout/gear1"/>
    <dgm:cxn modelId="{453B3B5C-C86A-465D-AEAD-4AC2AD19A52C}" type="presOf" srcId="{735C154C-42A7-4F63-ACE6-479524C7E105}" destId="{8E48DD60-CF82-456C-BE9A-703CC1BEEA4F}" srcOrd="1" destOrd="0" presId="urn:microsoft.com/office/officeart/2005/8/layout/gear1"/>
    <dgm:cxn modelId="{18B4DD75-D555-4E21-866D-B349096EA83E}" type="presOf" srcId="{97ECE54C-DD40-4ABF-B138-9D4AA9F0E940}" destId="{5B1486BB-35AE-4695-BFA8-1A370FE11CF7}" srcOrd="1" destOrd="0" presId="urn:microsoft.com/office/officeart/2005/8/layout/gear1"/>
    <dgm:cxn modelId="{0A745957-131E-4F4A-AEEC-6152252C40E8}" srcId="{A6F0357F-24E2-4390-B8F8-915D0DBD2A7D}" destId="{735C154C-42A7-4F63-ACE6-479524C7E105}" srcOrd="1" destOrd="0" parTransId="{4997F120-1297-4FED-BB6E-5A3E8DB5C30E}" sibTransId="{B132D31A-9C09-4CF0-8AD1-F99AFF0F4F47}"/>
    <dgm:cxn modelId="{C9137659-C4E2-4A73-8DE9-86061C076EBD}" type="presOf" srcId="{DA6B4AEB-9A0E-4DF5-843D-2C78BE7BB2B6}" destId="{12E7995A-C925-4C40-B439-815BDC3A7B90}" srcOrd="0" destOrd="0" presId="urn:microsoft.com/office/officeart/2005/8/layout/gear1"/>
    <dgm:cxn modelId="{6B17E292-5F38-43FA-9A21-04700E9DE5A0}" type="presOf" srcId="{12BF7D6B-6455-4088-A692-717F8065B719}" destId="{4E8FFE54-9673-4F90-98E1-0A3B760058F4}" srcOrd="0" destOrd="0" presId="urn:microsoft.com/office/officeart/2005/8/layout/gear1"/>
    <dgm:cxn modelId="{753778A8-602E-47ED-9F7F-D07D7D7BFC37}" type="presOf" srcId="{DD827FB5-6E97-4935-A488-60CF8C0F8EB5}" destId="{388A3A4D-24BD-4D8B-8EFE-E15F426A07AF}" srcOrd="0" destOrd="0" presId="urn:microsoft.com/office/officeart/2005/8/layout/gear1"/>
    <dgm:cxn modelId="{40ED88AE-7750-48E4-9CDE-872E888D7081}" srcId="{A6F0357F-24E2-4390-B8F8-915D0DBD2A7D}" destId="{DA6B4AEB-9A0E-4DF5-843D-2C78BE7BB2B6}" srcOrd="0" destOrd="0" parTransId="{C94226C2-FB6A-4548-A4B9-C7D5D1739693}" sibTransId="{12BF7D6B-6455-4088-A692-717F8065B719}"/>
    <dgm:cxn modelId="{B3AE39B8-C67F-4671-94C7-97D9766BE4E9}" type="presOf" srcId="{DA6B4AEB-9A0E-4DF5-843D-2C78BE7BB2B6}" destId="{327CBB30-451A-4A81-B08F-FCFBC7068968}" srcOrd="2" destOrd="0" presId="urn:microsoft.com/office/officeart/2005/8/layout/gear1"/>
    <dgm:cxn modelId="{DD674DB8-1257-44E9-AD28-8D405C433968}" type="presOf" srcId="{B132D31A-9C09-4CF0-8AD1-F99AFF0F4F47}" destId="{E976DC46-5ED4-43E9-AF27-BB3BEB080861}" srcOrd="0" destOrd="0" presId="urn:microsoft.com/office/officeart/2005/8/layout/gear1"/>
    <dgm:cxn modelId="{920D38CD-FBC7-4C40-B186-186C3094BAA0}" type="presOf" srcId="{97ECE54C-DD40-4ABF-B138-9D4AA9F0E940}" destId="{90EB671D-2CF7-4F54-A091-C78C588F3894}" srcOrd="2" destOrd="0" presId="urn:microsoft.com/office/officeart/2005/8/layout/gear1"/>
    <dgm:cxn modelId="{3E7AB4E3-1246-4CC0-A345-6D9410624CD3}" type="presOf" srcId="{DA6B4AEB-9A0E-4DF5-843D-2C78BE7BB2B6}" destId="{5B4F0977-09B1-4883-962F-1042048080B3}" srcOrd="1" destOrd="0" presId="urn:microsoft.com/office/officeart/2005/8/layout/gear1"/>
    <dgm:cxn modelId="{EAC5C8E4-8B74-44DD-A944-E7756149B112}" type="presOf" srcId="{735C154C-42A7-4F63-ACE6-479524C7E105}" destId="{DE18D7DD-154F-42F8-AA0D-A445228C9F3B}" srcOrd="0" destOrd="0" presId="urn:microsoft.com/office/officeart/2005/8/layout/gear1"/>
    <dgm:cxn modelId="{2D286AE9-D5BE-4DF8-802B-78217D519208}" srcId="{A6F0357F-24E2-4390-B8F8-915D0DBD2A7D}" destId="{97ECE54C-DD40-4ABF-B138-9D4AA9F0E940}" srcOrd="2" destOrd="0" parTransId="{485A48F3-F943-4646-92AA-05A0F2DB9434}" sibTransId="{DD827FB5-6E97-4935-A488-60CF8C0F8EB5}"/>
    <dgm:cxn modelId="{842E8BB8-587D-4BBB-8F07-BA3B4388B9F3}" type="presParOf" srcId="{B609E741-CC88-4102-A5EA-8095092FE360}" destId="{12E7995A-C925-4C40-B439-815BDC3A7B90}" srcOrd="0" destOrd="0" presId="urn:microsoft.com/office/officeart/2005/8/layout/gear1"/>
    <dgm:cxn modelId="{40B4E001-CB6E-48E2-9088-44017E1108B4}" type="presParOf" srcId="{B609E741-CC88-4102-A5EA-8095092FE360}" destId="{5B4F0977-09B1-4883-962F-1042048080B3}" srcOrd="1" destOrd="0" presId="urn:microsoft.com/office/officeart/2005/8/layout/gear1"/>
    <dgm:cxn modelId="{14453CBE-11C4-40E5-A5B4-86B215EAB049}" type="presParOf" srcId="{B609E741-CC88-4102-A5EA-8095092FE360}" destId="{327CBB30-451A-4A81-B08F-FCFBC7068968}" srcOrd="2" destOrd="0" presId="urn:microsoft.com/office/officeart/2005/8/layout/gear1"/>
    <dgm:cxn modelId="{2333DBC5-5E91-45B2-A1C9-54D9605526BF}" type="presParOf" srcId="{B609E741-CC88-4102-A5EA-8095092FE360}" destId="{DE18D7DD-154F-42F8-AA0D-A445228C9F3B}" srcOrd="3" destOrd="0" presId="urn:microsoft.com/office/officeart/2005/8/layout/gear1"/>
    <dgm:cxn modelId="{EDE9026B-BB6B-46B7-A221-57A8F69BAD53}" type="presParOf" srcId="{B609E741-CC88-4102-A5EA-8095092FE360}" destId="{8E48DD60-CF82-456C-BE9A-703CC1BEEA4F}" srcOrd="4" destOrd="0" presId="urn:microsoft.com/office/officeart/2005/8/layout/gear1"/>
    <dgm:cxn modelId="{1CADB12D-3F09-4639-B575-B720546BC89F}" type="presParOf" srcId="{B609E741-CC88-4102-A5EA-8095092FE360}" destId="{6495072E-7F69-4F8E-A65A-3F4885AAFD0B}" srcOrd="5" destOrd="0" presId="urn:microsoft.com/office/officeart/2005/8/layout/gear1"/>
    <dgm:cxn modelId="{103EBD21-08A3-4E65-B95A-515E9563B353}" type="presParOf" srcId="{B609E741-CC88-4102-A5EA-8095092FE360}" destId="{E3ABFED1-428A-4587-B8A2-BA7DB0B6093A}" srcOrd="6" destOrd="0" presId="urn:microsoft.com/office/officeart/2005/8/layout/gear1"/>
    <dgm:cxn modelId="{F71FFCE7-20BD-4C64-A817-1363537109CB}" type="presParOf" srcId="{B609E741-CC88-4102-A5EA-8095092FE360}" destId="{5B1486BB-35AE-4695-BFA8-1A370FE11CF7}" srcOrd="7" destOrd="0" presId="urn:microsoft.com/office/officeart/2005/8/layout/gear1"/>
    <dgm:cxn modelId="{416340F3-EA0E-4BDB-A1A2-E957511F3649}" type="presParOf" srcId="{B609E741-CC88-4102-A5EA-8095092FE360}" destId="{90EB671D-2CF7-4F54-A091-C78C588F3894}" srcOrd="8" destOrd="0" presId="urn:microsoft.com/office/officeart/2005/8/layout/gear1"/>
    <dgm:cxn modelId="{0553774D-DF35-40FD-92B9-C22A7C31D551}" type="presParOf" srcId="{B609E741-CC88-4102-A5EA-8095092FE360}" destId="{DDAE5E6A-C2A6-4495-895A-43D33530EDF7}" srcOrd="9" destOrd="0" presId="urn:microsoft.com/office/officeart/2005/8/layout/gear1"/>
    <dgm:cxn modelId="{321DF18E-4141-438C-B37E-14A66164A4BD}" type="presParOf" srcId="{B609E741-CC88-4102-A5EA-8095092FE360}" destId="{4E8FFE54-9673-4F90-98E1-0A3B760058F4}" srcOrd="10" destOrd="0" presId="urn:microsoft.com/office/officeart/2005/8/layout/gear1"/>
    <dgm:cxn modelId="{CBC49B3E-9E56-4848-9944-4C7864819BD5}" type="presParOf" srcId="{B609E741-CC88-4102-A5EA-8095092FE360}" destId="{E976DC46-5ED4-43E9-AF27-BB3BEB080861}" srcOrd="11" destOrd="0" presId="urn:microsoft.com/office/officeart/2005/8/layout/gear1"/>
    <dgm:cxn modelId="{CFED2EE2-EEAF-4ED5-BD83-8A0763AB0DC9}" type="presParOf" srcId="{B609E741-CC88-4102-A5EA-8095092FE360}" destId="{388A3A4D-24BD-4D8B-8EFE-E15F426A07A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D97657-4BB2-4E90-9C21-8C92084C0C80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3D4A9EE9-BF87-42A8-9065-959837CFAA6C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Finanse i rachunkowość</a:t>
          </a:r>
        </a:p>
      </dgm:t>
    </dgm:pt>
    <dgm:pt modelId="{A826F393-C628-44F1-9635-E0C698D57734}" type="parTrans" cxnId="{15ECBF2D-CB61-4A89-8E69-7B68FAFE3577}">
      <dgm:prSet/>
      <dgm:spPr/>
      <dgm:t>
        <a:bodyPr/>
        <a:lstStyle/>
        <a:p>
          <a:endParaRPr lang="pl-PL"/>
        </a:p>
      </dgm:t>
    </dgm:pt>
    <dgm:pt modelId="{68F1CE78-E2FF-420D-AEFE-54468BBDD434}" type="sibTrans" cxnId="{15ECBF2D-CB61-4A89-8E69-7B68FAFE3577}">
      <dgm:prSet/>
      <dgm:spPr/>
      <dgm:t>
        <a:bodyPr/>
        <a:lstStyle/>
        <a:p>
          <a:endParaRPr lang="pl-PL"/>
        </a:p>
      </dgm:t>
    </dgm:pt>
    <dgm:pt modelId="{82D28D8A-8401-4E16-9F17-9B0B73E8DDEE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Logistyka</a:t>
          </a:r>
        </a:p>
      </dgm:t>
    </dgm:pt>
    <dgm:pt modelId="{818184F1-E71E-45F5-B931-FC32BE49A8BC}" type="parTrans" cxnId="{FA8437BC-C94E-4000-80CD-571C7D5522DC}">
      <dgm:prSet/>
      <dgm:spPr/>
      <dgm:t>
        <a:bodyPr/>
        <a:lstStyle/>
        <a:p>
          <a:endParaRPr lang="pl-PL"/>
        </a:p>
      </dgm:t>
    </dgm:pt>
    <dgm:pt modelId="{4B6ECF30-F1BA-46BC-AD03-F2C7856900FE}" type="sibTrans" cxnId="{FA8437BC-C94E-4000-80CD-571C7D5522DC}">
      <dgm:prSet/>
      <dgm:spPr/>
      <dgm:t>
        <a:bodyPr/>
        <a:lstStyle/>
        <a:p>
          <a:endParaRPr lang="pl-PL"/>
        </a:p>
      </dgm:t>
    </dgm:pt>
    <dgm:pt modelId="{908DD4C7-3C80-4CDB-830C-7D0EED80990A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Turystyka i rekreacja</a:t>
          </a:r>
        </a:p>
      </dgm:t>
    </dgm:pt>
    <dgm:pt modelId="{1DB75A63-F4D9-4001-AA8B-8EA53295DBD5}" type="parTrans" cxnId="{C8CA19E8-2B6B-4B4B-954C-3AC1A53A2D49}">
      <dgm:prSet/>
      <dgm:spPr/>
      <dgm:t>
        <a:bodyPr/>
        <a:lstStyle/>
        <a:p>
          <a:endParaRPr lang="pl-PL"/>
        </a:p>
      </dgm:t>
    </dgm:pt>
    <dgm:pt modelId="{D460800B-7245-4130-8B9D-7B6B3B2BF073}" type="sibTrans" cxnId="{C8CA19E8-2B6B-4B4B-954C-3AC1A53A2D49}">
      <dgm:prSet/>
      <dgm:spPr/>
      <dgm:t>
        <a:bodyPr/>
        <a:lstStyle/>
        <a:p>
          <a:endParaRPr lang="pl-PL"/>
        </a:p>
      </dgm:t>
    </dgm:pt>
    <dgm:pt modelId="{6C5ABAE1-B63F-40FF-8A84-70FBE619DB46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Zarządzanie</a:t>
          </a:r>
        </a:p>
      </dgm:t>
    </dgm:pt>
    <dgm:pt modelId="{6420275E-AA5C-45B6-B9F1-DD2BA22D3E68}" type="parTrans" cxnId="{59451365-75FA-47C0-9F2D-25835D79513A}">
      <dgm:prSet/>
      <dgm:spPr/>
      <dgm:t>
        <a:bodyPr/>
        <a:lstStyle/>
        <a:p>
          <a:endParaRPr lang="pl-PL"/>
        </a:p>
      </dgm:t>
    </dgm:pt>
    <dgm:pt modelId="{0B048F52-23E0-4F93-BF75-DE1ED9BC8481}" type="sibTrans" cxnId="{59451365-75FA-47C0-9F2D-25835D79513A}">
      <dgm:prSet/>
      <dgm:spPr/>
      <dgm:t>
        <a:bodyPr/>
        <a:lstStyle/>
        <a:p>
          <a:endParaRPr lang="pl-PL"/>
        </a:p>
      </dgm:t>
    </dgm:pt>
    <dgm:pt modelId="{C7CDDE26-03FA-4BAC-874A-C209BC9A5F4E}">
      <dgm:prSet phldrT="[Tekst]"/>
      <dgm:spPr/>
      <dgm:t>
        <a:bodyPr/>
        <a:lstStyle/>
        <a:p>
          <a:r>
            <a:rPr lang="pl-PL" dirty="0">
              <a:solidFill>
                <a:srgbClr val="FF0000"/>
              </a:solidFill>
            </a:rPr>
            <a:t>International </a:t>
          </a:r>
          <a:r>
            <a:rPr lang="pl-PL" dirty="0" err="1">
              <a:solidFill>
                <a:srgbClr val="FF0000"/>
              </a:solidFill>
            </a:rPr>
            <a:t>Agri</a:t>
          </a:r>
          <a:r>
            <a:rPr lang="pl-PL" dirty="0">
              <a:solidFill>
                <a:srgbClr val="FF0000"/>
              </a:solidFill>
            </a:rPr>
            <a:t>-Food Business</a:t>
          </a:r>
        </a:p>
      </dgm:t>
    </dgm:pt>
    <dgm:pt modelId="{EED51ECA-3FA8-4F77-920D-0A9502D7FC2D}" type="sibTrans" cxnId="{EB378D31-2C82-4152-9B22-5A2E834761B0}">
      <dgm:prSet/>
      <dgm:spPr/>
      <dgm:t>
        <a:bodyPr/>
        <a:lstStyle/>
        <a:p>
          <a:endParaRPr lang="pl-PL"/>
        </a:p>
      </dgm:t>
    </dgm:pt>
    <dgm:pt modelId="{9481B7F1-96E7-46DF-8AF4-AE48B601E1FC}" type="parTrans" cxnId="{EB378D31-2C82-4152-9B22-5A2E834761B0}">
      <dgm:prSet/>
      <dgm:spPr/>
      <dgm:t>
        <a:bodyPr/>
        <a:lstStyle/>
        <a:p>
          <a:endParaRPr lang="pl-PL"/>
        </a:p>
      </dgm:t>
    </dgm:pt>
    <dgm:pt modelId="{BE6A5111-C1C9-48DF-8533-CDC4814013BC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Ekonomia</a:t>
          </a:r>
        </a:p>
      </dgm:t>
    </dgm:pt>
    <dgm:pt modelId="{30694D61-B8CE-4F3F-845E-88AE04C3CDBF}" type="parTrans" cxnId="{CF11ECFC-82A2-4071-A26C-EC5B012512DF}">
      <dgm:prSet/>
      <dgm:spPr/>
      <dgm:t>
        <a:bodyPr/>
        <a:lstStyle/>
        <a:p>
          <a:endParaRPr lang="pl-PL"/>
        </a:p>
      </dgm:t>
    </dgm:pt>
    <dgm:pt modelId="{014EA626-8C14-498D-87A3-B638551D1F7B}" type="sibTrans" cxnId="{CF11ECFC-82A2-4071-A26C-EC5B012512DF}">
      <dgm:prSet/>
      <dgm:spPr/>
      <dgm:t>
        <a:bodyPr/>
        <a:lstStyle/>
        <a:p>
          <a:endParaRPr lang="pl-PL"/>
        </a:p>
      </dgm:t>
    </dgm:pt>
    <dgm:pt modelId="{7FE5B686-9654-4CB7-BE32-BE443E80D008}" type="pres">
      <dgm:prSet presAssocID="{9DD97657-4BB2-4E90-9C21-8C92084C0C80}" presName="compositeShape" presStyleCnt="0">
        <dgm:presLayoutVars>
          <dgm:chMax val="7"/>
          <dgm:dir/>
          <dgm:resizeHandles val="exact"/>
        </dgm:presLayoutVars>
      </dgm:prSet>
      <dgm:spPr/>
    </dgm:pt>
    <dgm:pt modelId="{DA669A65-E84A-45DC-B87F-B403105911EA}" type="pres">
      <dgm:prSet presAssocID="{9DD97657-4BB2-4E90-9C21-8C92084C0C80}" presName="wedge1" presStyleLbl="node1" presStyleIdx="0" presStyleCnt="6"/>
      <dgm:spPr/>
    </dgm:pt>
    <dgm:pt modelId="{E5544090-0097-43DE-B58A-63BFF2816416}" type="pres">
      <dgm:prSet presAssocID="{9DD97657-4BB2-4E90-9C21-8C92084C0C80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B6A41E3A-02EC-4748-A83C-BE8DBF327660}" type="pres">
      <dgm:prSet presAssocID="{9DD97657-4BB2-4E90-9C21-8C92084C0C80}" presName="wedge2" presStyleLbl="node1" presStyleIdx="1" presStyleCnt="6"/>
      <dgm:spPr/>
    </dgm:pt>
    <dgm:pt modelId="{24C8C870-962D-4C9F-9C1C-754146D3CE15}" type="pres">
      <dgm:prSet presAssocID="{9DD97657-4BB2-4E90-9C21-8C92084C0C80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08EB5FB-3966-444A-BF63-F3EDAAB794F3}" type="pres">
      <dgm:prSet presAssocID="{9DD97657-4BB2-4E90-9C21-8C92084C0C80}" presName="wedge3" presStyleLbl="node1" presStyleIdx="2" presStyleCnt="6"/>
      <dgm:spPr/>
    </dgm:pt>
    <dgm:pt modelId="{41F33303-C08D-46BE-A161-9FB0DDB8CB31}" type="pres">
      <dgm:prSet presAssocID="{9DD97657-4BB2-4E90-9C21-8C92084C0C80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E7D5D036-A05D-474E-9DA0-AA0BBB15044A}" type="pres">
      <dgm:prSet presAssocID="{9DD97657-4BB2-4E90-9C21-8C92084C0C80}" presName="wedge4" presStyleLbl="node1" presStyleIdx="3" presStyleCnt="6"/>
      <dgm:spPr/>
    </dgm:pt>
    <dgm:pt modelId="{E4E26985-DB9A-4853-A069-8448F1DE54E7}" type="pres">
      <dgm:prSet presAssocID="{9DD97657-4BB2-4E90-9C21-8C92084C0C80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760C5939-9283-4A2C-8434-4B0672E99857}" type="pres">
      <dgm:prSet presAssocID="{9DD97657-4BB2-4E90-9C21-8C92084C0C80}" presName="wedge5" presStyleLbl="node1" presStyleIdx="4" presStyleCnt="6"/>
      <dgm:spPr/>
    </dgm:pt>
    <dgm:pt modelId="{A90D3AE4-681C-4828-9E2D-CA53ED2E2F25}" type="pres">
      <dgm:prSet presAssocID="{9DD97657-4BB2-4E90-9C21-8C92084C0C80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92833B7E-7DD3-4315-98AD-2EBF61ACB6F9}" type="pres">
      <dgm:prSet presAssocID="{9DD97657-4BB2-4E90-9C21-8C92084C0C80}" presName="wedge6" presStyleLbl="node1" presStyleIdx="5" presStyleCnt="6"/>
      <dgm:spPr/>
    </dgm:pt>
    <dgm:pt modelId="{43B2C4C2-26F1-4730-BAF6-61420F903A72}" type="pres">
      <dgm:prSet presAssocID="{9DD97657-4BB2-4E90-9C21-8C92084C0C80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CE92B12-DE68-4787-8598-C4A1628A5B23}" type="presOf" srcId="{C7CDDE26-03FA-4BAC-874A-C209BC9A5F4E}" destId="{DA669A65-E84A-45DC-B87F-B403105911EA}" srcOrd="0" destOrd="0" presId="urn:microsoft.com/office/officeart/2005/8/layout/chart3"/>
    <dgm:cxn modelId="{51A56512-D002-45F6-8E81-233BCF357B8F}" type="presOf" srcId="{BE6A5111-C1C9-48DF-8533-CDC4814013BC}" destId="{B6A41E3A-02EC-4748-A83C-BE8DBF327660}" srcOrd="0" destOrd="0" presId="urn:microsoft.com/office/officeart/2005/8/layout/chart3"/>
    <dgm:cxn modelId="{0EBD222A-4E7A-492A-873A-9F2C669F00D9}" type="presOf" srcId="{9DD97657-4BB2-4E90-9C21-8C92084C0C80}" destId="{7FE5B686-9654-4CB7-BE32-BE443E80D008}" srcOrd="0" destOrd="0" presId="urn:microsoft.com/office/officeart/2005/8/layout/chart3"/>
    <dgm:cxn modelId="{15ECBF2D-CB61-4A89-8E69-7B68FAFE3577}" srcId="{9DD97657-4BB2-4E90-9C21-8C92084C0C80}" destId="{3D4A9EE9-BF87-42A8-9065-959837CFAA6C}" srcOrd="2" destOrd="0" parTransId="{A826F393-C628-44F1-9635-E0C698D57734}" sibTransId="{68F1CE78-E2FF-420D-AEFE-54468BBDD434}"/>
    <dgm:cxn modelId="{EB378D31-2C82-4152-9B22-5A2E834761B0}" srcId="{9DD97657-4BB2-4E90-9C21-8C92084C0C80}" destId="{C7CDDE26-03FA-4BAC-874A-C209BC9A5F4E}" srcOrd="0" destOrd="0" parTransId="{9481B7F1-96E7-46DF-8AF4-AE48B601E1FC}" sibTransId="{EED51ECA-3FA8-4F77-920D-0A9502D7FC2D}"/>
    <dgm:cxn modelId="{D59A5A5E-7222-4907-9E34-A3E942C2793C}" type="presOf" srcId="{82D28D8A-8401-4E16-9F17-9B0B73E8DDEE}" destId="{E4E26985-DB9A-4853-A069-8448F1DE54E7}" srcOrd="1" destOrd="0" presId="urn:microsoft.com/office/officeart/2005/8/layout/chart3"/>
    <dgm:cxn modelId="{EDF42E44-FBF5-4E23-A058-A5E5B935705D}" type="presOf" srcId="{6C5ABAE1-B63F-40FF-8A84-70FBE619DB46}" destId="{92833B7E-7DD3-4315-98AD-2EBF61ACB6F9}" srcOrd="0" destOrd="0" presId="urn:microsoft.com/office/officeart/2005/8/layout/chart3"/>
    <dgm:cxn modelId="{59451365-75FA-47C0-9F2D-25835D79513A}" srcId="{9DD97657-4BB2-4E90-9C21-8C92084C0C80}" destId="{6C5ABAE1-B63F-40FF-8A84-70FBE619DB46}" srcOrd="5" destOrd="0" parTransId="{6420275E-AA5C-45B6-B9F1-DD2BA22D3E68}" sibTransId="{0B048F52-23E0-4F93-BF75-DE1ED9BC8481}"/>
    <dgm:cxn modelId="{BBE62065-F2B5-43E6-BA84-61FE0CB44F93}" type="presOf" srcId="{BE6A5111-C1C9-48DF-8533-CDC4814013BC}" destId="{24C8C870-962D-4C9F-9C1C-754146D3CE15}" srcOrd="1" destOrd="0" presId="urn:microsoft.com/office/officeart/2005/8/layout/chart3"/>
    <dgm:cxn modelId="{271F7975-F487-4B28-AEE9-A1F2D8CFD52E}" type="presOf" srcId="{6C5ABAE1-B63F-40FF-8A84-70FBE619DB46}" destId="{43B2C4C2-26F1-4730-BAF6-61420F903A72}" srcOrd="1" destOrd="0" presId="urn:microsoft.com/office/officeart/2005/8/layout/chart3"/>
    <dgm:cxn modelId="{F44D3059-C770-4E02-9AD2-35239899946C}" type="presOf" srcId="{82D28D8A-8401-4E16-9F17-9B0B73E8DDEE}" destId="{E7D5D036-A05D-474E-9DA0-AA0BBB15044A}" srcOrd="0" destOrd="0" presId="urn:microsoft.com/office/officeart/2005/8/layout/chart3"/>
    <dgm:cxn modelId="{831C9480-A2A4-430C-9063-47BF8E7E03F7}" type="presOf" srcId="{3D4A9EE9-BF87-42A8-9065-959837CFAA6C}" destId="{41F33303-C08D-46BE-A161-9FB0DDB8CB31}" srcOrd="1" destOrd="0" presId="urn:microsoft.com/office/officeart/2005/8/layout/chart3"/>
    <dgm:cxn modelId="{9CF7419E-1363-45E4-B638-B3DC1AB4E3BC}" type="presOf" srcId="{3D4A9EE9-BF87-42A8-9065-959837CFAA6C}" destId="{108EB5FB-3966-444A-BF63-F3EDAAB794F3}" srcOrd="0" destOrd="0" presId="urn:microsoft.com/office/officeart/2005/8/layout/chart3"/>
    <dgm:cxn modelId="{B4B6ABAF-CEFD-4312-AC28-8E7D8D8E3970}" type="presOf" srcId="{908DD4C7-3C80-4CDB-830C-7D0EED80990A}" destId="{A90D3AE4-681C-4828-9E2D-CA53ED2E2F25}" srcOrd="1" destOrd="0" presId="urn:microsoft.com/office/officeart/2005/8/layout/chart3"/>
    <dgm:cxn modelId="{FA8437BC-C94E-4000-80CD-571C7D5522DC}" srcId="{9DD97657-4BB2-4E90-9C21-8C92084C0C80}" destId="{82D28D8A-8401-4E16-9F17-9B0B73E8DDEE}" srcOrd="3" destOrd="0" parTransId="{818184F1-E71E-45F5-B931-FC32BE49A8BC}" sibTransId="{4B6ECF30-F1BA-46BC-AD03-F2C7856900FE}"/>
    <dgm:cxn modelId="{9A4EF0CB-5877-4AB4-976B-056EFD9ED7CC}" type="presOf" srcId="{C7CDDE26-03FA-4BAC-874A-C209BC9A5F4E}" destId="{E5544090-0097-43DE-B58A-63BFF2816416}" srcOrd="1" destOrd="0" presId="urn:microsoft.com/office/officeart/2005/8/layout/chart3"/>
    <dgm:cxn modelId="{C8CA19E8-2B6B-4B4B-954C-3AC1A53A2D49}" srcId="{9DD97657-4BB2-4E90-9C21-8C92084C0C80}" destId="{908DD4C7-3C80-4CDB-830C-7D0EED80990A}" srcOrd="4" destOrd="0" parTransId="{1DB75A63-F4D9-4001-AA8B-8EA53295DBD5}" sibTransId="{D460800B-7245-4130-8B9D-7B6B3B2BF073}"/>
    <dgm:cxn modelId="{3484C8E9-A04F-4280-BB8E-1BD1CC109829}" type="presOf" srcId="{908DD4C7-3C80-4CDB-830C-7D0EED80990A}" destId="{760C5939-9283-4A2C-8434-4B0672E99857}" srcOrd="0" destOrd="0" presId="urn:microsoft.com/office/officeart/2005/8/layout/chart3"/>
    <dgm:cxn modelId="{CF11ECFC-82A2-4071-A26C-EC5B012512DF}" srcId="{9DD97657-4BB2-4E90-9C21-8C92084C0C80}" destId="{BE6A5111-C1C9-48DF-8533-CDC4814013BC}" srcOrd="1" destOrd="0" parTransId="{30694D61-B8CE-4F3F-845E-88AE04C3CDBF}" sibTransId="{014EA626-8C14-498D-87A3-B638551D1F7B}"/>
    <dgm:cxn modelId="{318CFC3B-D47B-4E53-BB6C-B89ECD639B7D}" type="presParOf" srcId="{7FE5B686-9654-4CB7-BE32-BE443E80D008}" destId="{DA669A65-E84A-45DC-B87F-B403105911EA}" srcOrd="0" destOrd="0" presId="urn:microsoft.com/office/officeart/2005/8/layout/chart3"/>
    <dgm:cxn modelId="{DFE4A648-0314-417D-BD11-21A01B18B835}" type="presParOf" srcId="{7FE5B686-9654-4CB7-BE32-BE443E80D008}" destId="{E5544090-0097-43DE-B58A-63BFF2816416}" srcOrd="1" destOrd="0" presId="urn:microsoft.com/office/officeart/2005/8/layout/chart3"/>
    <dgm:cxn modelId="{B955C79A-8094-4D34-930E-B796E1819226}" type="presParOf" srcId="{7FE5B686-9654-4CB7-BE32-BE443E80D008}" destId="{B6A41E3A-02EC-4748-A83C-BE8DBF327660}" srcOrd="2" destOrd="0" presId="urn:microsoft.com/office/officeart/2005/8/layout/chart3"/>
    <dgm:cxn modelId="{0FCCBC01-AABB-41E1-BD14-1D03809590F7}" type="presParOf" srcId="{7FE5B686-9654-4CB7-BE32-BE443E80D008}" destId="{24C8C870-962D-4C9F-9C1C-754146D3CE15}" srcOrd="3" destOrd="0" presId="urn:microsoft.com/office/officeart/2005/8/layout/chart3"/>
    <dgm:cxn modelId="{A03669A8-E46E-4EC3-BCD5-F563836D3639}" type="presParOf" srcId="{7FE5B686-9654-4CB7-BE32-BE443E80D008}" destId="{108EB5FB-3966-444A-BF63-F3EDAAB794F3}" srcOrd="4" destOrd="0" presId="urn:microsoft.com/office/officeart/2005/8/layout/chart3"/>
    <dgm:cxn modelId="{A82A8C4E-0055-4EE0-B54E-9263FA9EEF68}" type="presParOf" srcId="{7FE5B686-9654-4CB7-BE32-BE443E80D008}" destId="{41F33303-C08D-46BE-A161-9FB0DDB8CB31}" srcOrd="5" destOrd="0" presId="urn:microsoft.com/office/officeart/2005/8/layout/chart3"/>
    <dgm:cxn modelId="{A0D3A03F-15C0-46C0-B44E-58135E2F7EAA}" type="presParOf" srcId="{7FE5B686-9654-4CB7-BE32-BE443E80D008}" destId="{E7D5D036-A05D-474E-9DA0-AA0BBB15044A}" srcOrd="6" destOrd="0" presId="urn:microsoft.com/office/officeart/2005/8/layout/chart3"/>
    <dgm:cxn modelId="{C4960982-D7E4-4E9C-AA63-F47EB90E1166}" type="presParOf" srcId="{7FE5B686-9654-4CB7-BE32-BE443E80D008}" destId="{E4E26985-DB9A-4853-A069-8448F1DE54E7}" srcOrd="7" destOrd="0" presId="urn:microsoft.com/office/officeart/2005/8/layout/chart3"/>
    <dgm:cxn modelId="{585F2B1C-D7B2-470F-BF9D-8453E652F70F}" type="presParOf" srcId="{7FE5B686-9654-4CB7-BE32-BE443E80D008}" destId="{760C5939-9283-4A2C-8434-4B0672E99857}" srcOrd="8" destOrd="0" presId="urn:microsoft.com/office/officeart/2005/8/layout/chart3"/>
    <dgm:cxn modelId="{AD1BE46D-763D-4F2E-A7D4-0D8209A3F0E3}" type="presParOf" srcId="{7FE5B686-9654-4CB7-BE32-BE443E80D008}" destId="{A90D3AE4-681C-4828-9E2D-CA53ED2E2F25}" srcOrd="9" destOrd="0" presId="urn:microsoft.com/office/officeart/2005/8/layout/chart3"/>
    <dgm:cxn modelId="{D2833A09-CD52-49F9-9690-1A71723DE114}" type="presParOf" srcId="{7FE5B686-9654-4CB7-BE32-BE443E80D008}" destId="{92833B7E-7DD3-4315-98AD-2EBF61ACB6F9}" srcOrd="10" destOrd="0" presId="urn:microsoft.com/office/officeart/2005/8/layout/chart3"/>
    <dgm:cxn modelId="{C5E4B5F3-45CF-47AB-87E6-924CB8C99781}" type="presParOf" srcId="{7FE5B686-9654-4CB7-BE32-BE443E80D008}" destId="{43B2C4C2-26F1-4730-BAF6-61420F903A72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7995A-C925-4C40-B439-815BDC3A7B90}">
      <dsp:nvSpPr>
        <dsp:cNvPr id="0" name=""/>
        <dsp:cNvSpPr/>
      </dsp:nvSpPr>
      <dsp:spPr>
        <a:xfrm>
          <a:off x="5752127" y="3727437"/>
          <a:ext cx="4555756" cy="4555756"/>
        </a:xfrm>
        <a:prstGeom prst="gear9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Wydział Ekonomiczny</a:t>
          </a:r>
        </a:p>
      </dsp:txBody>
      <dsp:txXfrm>
        <a:off x="6668037" y="4794601"/>
        <a:ext cx="2723936" cy="2341753"/>
      </dsp:txXfrm>
    </dsp:sp>
    <dsp:sp modelId="{DE18D7DD-154F-42F8-AA0D-A445228C9F3B}">
      <dsp:nvSpPr>
        <dsp:cNvPr id="0" name=""/>
        <dsp:cNvSpPr/>
      </dsp:nvSpPr>
      <dsp:spPr>
        <a:xfrm>
          <a:off x="3101505" y="2650622"/>
          <a:ext cx="3313277" cy="3313277"/>
        </a:xfrm>
        <a:prstGeom prst="gear6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Instytut Ekonomii i Finansów</a:t>
          </a:r>
        </a:p>
      </dsp:txBody>
      <dsp:txXfrm>
        <a:off x="3935632" y="3489791"/>
        <a:ext cx="1645023" cy="1634939"/>
      </dsp:txXfrm>
    </dsp:sp>
    <dsp:sp modelId="{E3ABFED1-428A-4587-B8A2-BA7DB0B6093A}">
      <dsp:nvSpPr>
        <dsp:cNvPr id="0" name=""/>
        <dsp:cNvSpPr/>
      </dsp:nvSpPr>
      <dsp:spPr>
        <a:xfrm rot="20700000">
          <a:off x="4957279" y="364798"/>
          <a:ext cx="3246335" cy="3246335"/>
        </a:xfrm>
        <a:prstGeom prst="gear6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  <a:latin typeface="SGGW Sans Light" panose="020B0604020202020204" charset="0"/>
              <a:cs typeface="SGGW Sans Light" panose="020B0604020202020204" charset="0"/>
            </a:rPr>
            <a:t>Instytut Zarządzania</a:t>
          </a:r>
        </a:p>
      </dsp:txBody>
      <dsp:txXfrm rot="-20700000">
        <a:off x="5669295" y="1076815"/>
        <a:ext cx="1822302" cy="1822302"/>
      </dsp:txXfrm>
    </dsp:sp>
    <dsp:sp modelId="{4E8FFE54-9673-4F90-98E1-0A3B760058F4}">
      <dsp:nvSpPr>
        <dsp:cNvPr id="0" name=""/>
        <dsp:cNvSpPr/>
      </dsp:nvSpPr>
      <dsp:spPr>
        <a:xfrm>
          <a:off x="5448634" y="3013030"/>
          <a:ext cx="5831368" cy="5831368"/>
        </a:xfrm>
        <a:prstGeom prst="circularArrow">
          <a:avLst>
            <a:gd name="adj1" fmla="val 4687"/>
            <a:gd name="adj2" fmla="val 299029"/>
            <a:gd name="adj3" fmla="val 2568458"/>
            <a:gd name="adj4" fmla="val 15752902"/>
            <a:gd name="adj5" fmla="val 546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76DC46-5ED4-43E9-AF27-BB3BEB080861}">
      <dsp:nvSpPr>
        <dsp:cNvPr id="0" name=""/>
        <dsp:cNvSpPr/>
      </dsp:nvSpPr>
      <dsp:spPr>
        <a:xfrm>
          <a:off x="2514730" y="1899971"/>
          <a:ext cx="4236853" cy="423685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A3A4D-24BD-4D8B-8EFE-E15F426A07AF}">
      <dsp:nvSpPr>
        <dsp:cNvPr id="0" name=""/>
        <dsp:cNvSpPr/>
      </dsp:nvSpPr>
      <dsp:spPr>
        <a:xfrm>
          <a:off x="4206368" y="-363818"/>
          <a:ext cx="4568181" cy="456818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69A65-E84A-45DC-B87F-B403105911EA}">
      <dsp:nvSpPr>
        <dsp:cNvPr id="0" name=""/>
        <dsp:cNvSpPr/>
      </dsp:nvSpPr>
      <dsp:spPr>
        <a:xfrm>
          <a:off x="4927828" y="592427"/>
          <a:ext cx="8528513" cy="8528513"/>
        </a:xfrm>
        <a:prstGeom prst="pie">
          <a:avLst>
            <a:gd name="adj1" fmla="val 16200000"/>
            <a:gd name="adj2" fmla="val 19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rgbClr val="FF0000"/>
              </a:solidFill>
            </a:rPr>
            <a:t>International </a:t>
          </a:r>
          <a:r>
            <a:rPr lang="pl-PL" sz="3200" kern="1200" dirty="0" err="1">
              <a:solidFill>
                <a:srgbClr val="FF0000"/>
              </a:solidFill>
            </a:rPr>
            <a:t>Agri</a:t>
          </a:r>
          <a:r>
            <a:rPr lang="pl-PL" sz="3200" kern="1200" dirty="0">
              <a:solidFill>
                <a:srgbClr val="FF0000"/>
              </a:solidFill>
            </a:rPr>
            <a:t>-Food Business</a:t>
          </a:r>
        </a:p>
      </dsp:txBody>
      <dsp:txXfrm>
        <a:off x="9283461" y="1506196"/>
        <a:ext cx="2487483" cy="1827538"/>
      </dsp:txXfrm>
    </dsp:sp>
    <dsp:sp modelId="{B6A41E3A-02EC-4748-A83C-BE8DBF327660}">
      <dsp:nvSpPr>
        <dsp:cNvPr id="0" name=""/>
        <dsp:cNvSpPr/>
      </dsp:nvSpPr>
      <dsp:spPr>
        <a:xfrm>
          <a:off x="4674003" y="1032051"/>
          <a:ext cx="8528513" cy="8528513"/>
        </a:xfrm>
        <a:prstGeom prst="pie">
          <a:avLst>
            <a:gd name="adj1" fmla="val 19800000"/>
            <a:gd name="adj2" fmla="val 180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</a:rPr>
            <a:t>Ekonomia</a:t>
          </a:r>
        </a:p>
      </dsp:txBody>
      <dsp:txXfrm>
        <a:off x="10511973" y="4433303"/>
        <a:ext cx="2578859" cy="1726008"/>
      </dsp:txXfrm>
    </dsp:sp>
    <dsp:sp modelId="{108EB5FB-3966-444A-BF63-F3EDAAB794F3}">
      <dsp:nvSpPr>
        <dsp:cNvPr id="0" name=""/>
        <dsp:cNvSpPr/>
      </dsp:nvSpPr>
      <dsp:spPr>
        <a:xfrm>
          <a:off x="4674003" y="1032051"/>
          <a:ext cx="8528513" cy="8528513"/>
        </a:xfrm>
        <a:prstGeom prst="pie">
          <a:avLst>
            <a:gd name="adj1" fmla="val 1800000"/>
            <a:gd name="adj2" fmla="val 540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</a:rPr>
            <a:t>Finanse i rachunkowość</a:t>
          </a:r>
        </a:p>
      </dsp:txBody>
      <dsp:txXfrm>
        <a:off x="9029637" y="6819257"/>
        <a:ext cx="2487483" cy="1827538"/>
      </dsp:txXfrm>
    </dsp:sp>
    <dsp:sp modelId="{E7D5D036-A05D-474E-9DA0-AA0BBB15044A}">
      <dsp:nvSpPr>
        <dsp:cNvPr id="0" name=""/>
        <dsp:cNvSpPr/>
      </dsp:nvSpPr>
      <dsp:spPr>
        <a:xfrm>
          <a:off x="4674003" y="1032051"/>
          <a:ext cx="8528513" cy="8528513"/>
        </a:xfrm>
        <a:prstGeom prst="pie">
          <a:avLst>
            <a:gd name="adj1" fmla="val 5400000"/>
            <a:gd name="adj2" fmla="val 900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</a:rPr>
            <a:t>Logistyka</a:t>
          </a:r>
        </a:p>
      </dsp:txBody>
      <dsp:txXfrm>
        <a:off x="6359400" y="6819257"/>
        <a:ext cx="2487483" cy="1827538"/>
      </dsp:txXfrm>
    </dsp:sp>
    <dsp:sp modelId="{760C5939-9283-4A2C-8434-4B0672E99857}">
      <dsp:nvSpPr>
        <dsp:cNvPr id="0" name=""/>
        <dsp:cNvSpPr/>
      </dsp:nvSpPr>
      <dsp:spPr>
        <a:xfrm>
          <a:off x="4674003" y="1032051"/>
          <a:ext cx="8528513" cy="8528513"/>
        </a:xfrm>
        <a:prstGeom prst="pie">
          <a:avLst>
            <a:gd name="adj1" fmla="val 9000000"/>
            <a:gd name="adj2" fmla="val 1260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</a:rPr>
            <a:t>Turystyka i rekreacja</a:t>
          </a:r>
        </a:p>
      </dsp:txBody>
      <dsp:txXfrm>
        <a:off x="4805992" y="4433303"/>
        <a:ext cx="2578859" cy="1726008"/>
      </dsp:txXfrm>
    </dsp:sp>
    <dsp:sp modelId="{92833B7E-7DD3-4315-98AD-2EBF61ACB6F9}">
      <dsp:nvSpPr>
        <dsp:cNvPr id="0" name=""/>
        <dsp:cNvSpPr/>
      </dsp:nvSpPr>
      <dsp:spPr>
        <a:xfrm>
          <a:off x="4674003" y="1032051"/>
          <a:ext cx="8528513" cy="8528513"/>
        </a:xfrm>
        <a:prstGeom prst="pie">
          <a:avLst>
            <a:gd name="adj1" fmla="val 126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>
              <a:solidFill>
                <a:schemeClr val="tx1"/>
              </a:solidFill>
            </a:rPr>
            <a:t>Zarządzanie</a:t>
          </a:r>
        </a:p>
      </dsp:txBody>
      <dsp:txXfrm>
        <a:off x="6359400" y="1945820"/>
        <a:ext cx="2487483" cy="1827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8E6CC-853B-6945-8B25-087D15377450}" type="datetimeFigureOut">
              <a:rPr lang="pl-PL" smtClean="0"/>
              <a:t>17.01.2021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7D28F-AD20-E94E-AD43-CB33538D64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61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5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509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263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017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771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526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28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03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2209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7851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285"/>
            <a:ext cx="13716000" cy="3580847"/>
          </a:xfrm>
        </p:spPr>
        <p:txBody>
          <a:bodyPr anchor="b"/>
          <a:lstStyle>
            <a:lvl1pPr algn="ctr">
              <a:defRPr sz="89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2223"/>
            <a:ext cx="13716000" cy="2483260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09" indent="0" algn="ctr">
              <a:buNone/>
              <a:defRPr sz="3000"/>
            </a:lvl2pPr>
            <a:lvl3pPr marL="1371417" indent="0" algn="ctr">
              <a:buNone/>
              <a:defRPr sz="2700"/>
            </a:lvl3pPr>
            <a:lvl4pPr marL="2057126" indent="0" algn="ctr">
              <a:buNone/>
              <a:defRPr sz="2400"/>
            </a:lvl4pPr>
            <a:lvl5pPr marL="2742834" indent="0" algn="ctr">
              <a:buNone/>
              <a:defRPr sz="2400"/>
            </a:lvl5pPr>
            <a:lvl6pPr marL="3428543" indent="0" algn="ctr">
              <a:buNone/>
              <a:defRPr sz="2400"/>
            </a:lvl6pPr>
            <a:lvl7pPr marL="4114251" indent="0" algn="ctr">
              <a:buNone/>
              <a:defRPr sz="2400"/>
            </a:lvl7pPr>
            <a:lvl8pPr marL="4799960" indent="0" algn="ctr">
              <a:buNone/>
              <a:defRPr sz="2400"/>
            </a:lvl8pPr>
            <a:lvl9pPr marL="5485668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FE05-8739-BC4C-8E00-153D90C810CD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2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4E1E-7CD7-ED4E-80F6-77567B7AF7B2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22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212"/>
            <a:ext cx="15773400" cy="4278445"/>
          </a:xfrm>
        </p:spPr>
        <p:txBody>
          <a:bodyPr anchor="b"/>
          <a:lstStyle>
            <a:lvl1pPr>
              <a:defRPr sz="89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3133"/>
            <a:ext cx="15773400" cy="2249933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10C3E-E2C8-F94B-A34C-8717B49A7748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459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015"/>
            <a:ext cx="7772400" cy="6526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015"/>
            <a:ext cx="7772400" cy="6526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EA22-615C-BE4E-A2FC-4CEE1D008D7F}" type="datetime1">
              <a:rPr lang="pl-PL" smtClean="0"/>
              <a:t>17.01.2021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88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04"/>
            <a:ext cx="15773400" cy="198803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356"/>
            <a:ext cx="7736681" cy="123567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09" indent="0">
              <a:buNone/>
              <a:defRPr sz="3000" b="1"/>
            </a:lvl2pPr>
            <a:lvl3pPr marL="1371417" indent="0">
              <a:buNone/>
              <a:defRPr sz="2700" b="1"/>
            </a:lvl3pPr>
            <a:lvl4pPr marL="2057126" indent="0">
              <a:buNone/>
              <a:defRPr sz="2400" b="1"/>
            </a:lvl4pPr>
            <a:lvl5pPr marL="2742834" indent="0">
              <a:buNone/>
              <a:defRPr sz="2400" b="1"/>
            </a:lvl5pPr>
            <a:lvl6pPr marL="3428543" indent="0">
              <a:buNone/>
              <a:defRPr sz="2400" b="1"/>
            </a:lvl6pPr>
            <a:lvl7pPr marL="4114251" indent="0">
              <a:buNone/>
              <a:defRPr sz="2400" b="1"/>
            </a:lvl7pPr>
            <a:lvl8pPr marL="4799960" indent="0">
              <a:buNone/>
              <a:defRPr sz="2400" b="1"/>
            </a:lvl8pPr>
            <a:lvl9pPr marL="5485668" indent="0">
              <a:buNone/>
              <a:defRPr sz="24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033"/>
            <a:ext cx="7736681" cy="55260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356"/>
            <a:ext cx="7774782" cy="1235677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09" indent="0">
              <a:buNone/>
              <a:defRPr sz="3000" b="1"/>
            </a:lvl2pPr>
            <a:lvl3pPr marL="1371417" indent="0">
              <a:buNone/>
              <a:defRPr sz="2700" b="1"/>
            </a:lvl3pPr>
            <a:lvl4pPr marL="2057126" indent="0">
              <a:buNone/>
              <a:defRPr sz="2400" b="1"/>
            </a:lvl4pPr>
            <a:lvl5pPr marL="2742834" indent="0">
              <a:buNone/>
              <a:defRPr sz="2400" b="1"/>
            </a:lvl5pPr>
            <a:lvl6pPr marL="3428543" indent="0">
              <a:buNone/>
              <a:defRPr sz="2400" b="1"/>
            </a:lvl6pPr>
            <a:lvl7pPr marL="4114251" indent="0">
              <a:buNone/>
              <a:defRPr sz="2400" b="1"/>
            </a:lvl7pPr>
            <a:lvl8pPr marL="4799960" indent="0">
              <a:buNone/>
              <a:defRPr sz="2400" b="1"/>
            </a:lvl8pPr>
            <a:lvl9pPr marL="5485668" indent="0">
              <a:buNone/>
              <a:defRPr sz="24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033"/>
            <a:ext cx="7774782" cy="55260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7EE02-97CD-674D-BE67-7F874988B06D}" type="datetime1">
              <a:rPr lang="pl-PL" smtClean="0"/>
              <a:t>17.01.2021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943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5BBE-A63E-3742-BC43-D071893B1247}" type="datetime1">
              <a:rPr lang="pl-PL" smtClean="0"/>
              <a:t>17.01.2021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137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71814-D240-CE4A-8496-E4D2F9CE12F6}" type="datetime1">
              <a:rPr lang="pl-PL" smtClean="0"/>
              <a:t>17.01.2021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65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694"/>
            <a:ext cx="5898356" cy="2399930"/>
          </a:xfrm>
        </p:spPr>
        <p:txBody>
          <a:bodyPr anchor="b"/>
          <a:lstStyle>
            <a:lvl1pPr>
              <a:defRPr sz="47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0910"/>
            <a:ext cx="9258300" cy="7309310"/>
          </a:xfrm>
        </p:spPr>
        <p:txBody>
          <a:bodyPr/>
          <a:lstStyle>
            <a:lvl1pPr>
              <a:defRPr sz="4799"/>
            </a:lvl1pPr>
            <a:lvl2pPr>
              <a:defRPr sz="4199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5624"/>
            <a:ext cx="5898356" cy="5716500"/>
          </a:xfrm>
        </p:spPr>
        <p:txBody>
          <a:bodyPr/>
          <a:lstStyle>
            <a:lvl1pPr marL="0" indent="0">
              <a:buNone/>
              <a:defRPr sz="2400"/>
            </a:lvl1pPr>
            <a:lvl2pPr marL="685709" indent="0">
              <a:buNone/>
              <a:defRPr sz="2100"/>
            </a:lvl2pPr>
            <a:lvl3pPr marL="1371417" indent="0">
              <a:buNone/>
              <a:defRPr sz="1800"/>
            </a:lvl3pPr>
            <a:lvl4pPr marL="2057126" indent="0">
              <a:buNone/>
              <a:defRPr sz="1500"/>
            </a:lvl4pPr>
            <a:lvl5pPr marL="2742834" indent="0">
              <a:buNone/>
              <a:defRPr sz="1500"/>
            </a:lvl5pPr>
            <a:lvl6pPr marL="3428543" indent="0">
              <a:buNone/>
              <a:defRPr sz="1500"/>
            </a:lvl6pPr>
            <a:lvl7pPr marL="4114251" indent="0">
              <a:buNone/>
              <a:defRPr sz="1500"/>
            </a:lvl7pPr>
            <a:lvl8pPr marL="4799960" indent="0">
              <a:buNone/>
              <a:defRPr sz="1500"/>
            </a:lvl8pPr>
            <a:lvl9pPr marL="5485668" indent="0">
              <a:buNone/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19B0-A6F8-524E-970B-DC89BA7861AA}" type="datetime1">
              <a:rPr lang="pl-PL" smtClean="0"/>
              <a:t>17.01.2021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811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694"/>
            <a:ext cx="5898356" cy="2399930"/>
          </a:xfrm>
        </p:spPr>
        <p:txBody>
          <a:bodyPr anchor="b"/>
          <a:lstStyle>
            <a:lvl1pPr>
              <a:defRPr sz="479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0910"/>
            <a:ext cx="9258300" cy="7309310"/>
          </a:xfrm>
        </p:spPr>
        <p:txBody>
          <a:bodyPr anchor="t"/>
          <a:lstStyle>
            <a:lvl1pPr marL="0" indent="0">
              <a:buNone/>
              <a:defRPr sz="4799"/>
            </a:lvl1pPr>
            <a:lvl2pPr marL="685709" indent="0">
              <a:buNone/>
              <a:defRPr sz="4199"/>
            </a:lvl2pPr>
            <a:lvl3pPr marL="1371417" indent="0">
              <a:buNone/>
              <a:defRPr sz="3600"/>
            </a:lvl3pPr>
            <a:lvl4pPr marL="2057126" indent="0">
              <a:buNone/>
              <a:defRPr sz="3000"/>
            </a:lvl4pPr>
            <a:lvl5pPr marL="2742834" indent="0">
              <a:buNone/>
              <a:defRPr sz="3000"/>
            </a:lvl5pPr>
            <a:lvl6pPr marL="3428543" indent="0">
              <a:buNone/>
              <a:defRPr sz="3000"/>
            </a:lvl6pPr>
            <a:lvl7pPr marL="4114251" indent="0">
              <a:buNone/>
              <a:defRPr sz="3000"/>
            </a:lvl7pPr>
            <a:lvl8pPr marL="4799960" indent="0">
              <a:buNone/>
              <a:defRPr sz="3000"/>
            </a:lvl8pPr>
            <a:lvl9pPr marL="5485668" indent="0">
              <a:buNone/>
              <a:defRPr sz="3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5624"/>
            <a:ext cx="5898356" cy="5716500"/>
          </a:xfrm>
        </p:spPr>
        <p:txBody>
          <a:bodyPr/>
          <a:lstStyle>
            <a:lvl1pPr marL="0" indent="0">
              <a:buNone/>
              <a:defRPr sz="2400"/>
            </a:lvl1pPr>
            <a:lvl2pPr marL="685709" indent="0">
              <a:buNone/>
              <a:defRPr sz="2100"/>
            </a:lvl2pPr>
            <a:lvl3pPr marL="1371417" indent="0">
              <a:buNone/>
              <a:defRPr sz="1800"/>
            </a:lvl3pPr>
            <a:lvl4pPr marL="2057126" indent="0">
              <a:buNone/>
              <a:defRPr sz="1500"/>
            </a:lvl4pPr>
            <a:lvl5pPr marL="2742834" indent="0">
              <a:buNone/>
              <a:defRPr sz="1500"/>
            </a:lvl5pPr>
            <a:lvl6pPr marL="3428543" indent="0">
              <a:buNone/>
              <a:defRPr sz="1500"/>
            </a:lvl6pPr>
            <a:lvl7pPr marL="4114251" indent="0">
              <a:buNone/>
              <a:defRPr sz="1500"/>
            </a:lvl7pPr>
            <a:lvl8pPr marL="4799960" indent="0">
              <a:buNone/>
              <a:defRPr sz="1500"/>
            </a:lvl8pPr>
            <a:lvl9pPr marL="5485668" indent="0">
              <a:buNone/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40059-12E8-C347-B659-63DDDF9B6991}" type="datetime1">
              <a:rPr lang="pl-PL" smtClean="0"/>
              <a:t>17.01.2021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776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BCE6-038D-9E4B-A9D3-C4C87D9E7762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71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03"/>
            <a:ext cx="3943350" cy="871641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03"/>
            <a:ext cx="11601450" cy="8716412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7EB1-F80C-4D4D-BB7C-8992D796042B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0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04"/>
            <a:ext cx="15773400" cy="198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015"/>
            <a:ext cx="15773400" cy="652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3055"/>
            <a:ext cx="41148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E8F5D-833A-544A-A44C-361AC6EFE301}" type="datetime1">
              <a:rPr lang="pl-PL" smtClean="0"/>
              <a:t>17.01.2021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3055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3055"/>
            <a:ext cx="41148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542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4" indent="-342854" algn="l" defTabSz="1371417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2E7EDCC9-B9CD-2548-B597-6C9E3973E435}"/>
              </a:ext>
            </a:extLst>
          </p:cNvPr>
          <p:cNvSpPr txBox="1"/>
          <p:nvPr/>
        </p:nvSpPr>
        <p:spPr>
          <a:xfrm>
            <a:off x="983673" y="424119"/>
            <a:ext cx="160851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0" b="1" dirty="0">
                <a:latin typeface="SGGW Sans" pitchFamily="2" charset="0"/>
              </a:rPr>
              <a:t>WYDZIAŁ EKONOMICZNY</a:t>
            </a:r>
          </a:p>
        </p:txBody>
      </p:sp>
      <p:pic>
        <p:nvPicPr>
          <p:cNvPr id="1026" name="Picture 2" descr="C:\Users\Marzena\Desktop\SGGW-wydzial-ekonomiczny-napis-logotyp-CMYK-czarn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519" y="8779597"/>
            <a:ext cx="2095988" cy="7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822265" y="2060700"/>
            <a:ext cx="10386060" cy="7800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88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A740524-74F1-43A5-B054-5B84DB41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350533"/>
            <a:ext cx="15773400" cy="15334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6600" b="1" dirty="0">
                <a:solidFill>
                  <a:srgbClr val="00B050"/>
                </a:solidFill>
                <a:latin typeface="SGGW Sans" panose="020B0604020202020204" charset="0"/>
              </a:rPr>
              <a:t>Historia Wydziału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2F7376F-1E6B-4FAA-9FFB-BDC3AA34E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21" y="2238704"/>
            <a:ext cx="15773400" cy="7182966"/>
          </a:xfrm>
        </p:spPr>
        <p:txBody>
          <a:bodyPr>
            <a:normAutofit/>
          </a:bodyPr>
          <a:lstStyle/>
          <a:p>
            <a:r>
              <a:rPr lang="pl-PL" sz="3600" dirty="0"/>
              <a:t>1953 – Wydział Inżynieryjno-Ekonomiczny Rolnictwa</a:t>
            </a:r>
          </a:p>
          <a:p>
            <a:r>
              <a:rPr lang="pl-PL" sz="3600" dirty="0"/>
              <a:t>1958 – Wydział Ekonomiczno-Rolniczy</a:t>
            </a:r>
          </a:p>
          <a:p>
            <a:r>
              <a:rPr lang="pl-PL" sz="3600" dirty="0"/>
              <a:t>2008 – Wydział Nauk Ekonomicznych</a:t>
            </a:r>
          </a:p>
          <a:p>
            <a:r>
              <a:rPr lang="pl-PL" sz="3600" dirty="0"/>
              <a:t>2019 – Wydział Ekonomiczny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84B4DB3-3C09-4271-B8A4-4A5CCF923A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942568"/>
              </p:ext>
            </p:extLst>
          </p:nvPr>
        </p:nvGraphicFramePr>
        <p:xfrm>
          <a:off x="5955425" y="2002219"/>
          <a:ext cx="12332575" cy="8283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56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458066" y="497651"/>
            <a:ext cx="15640951" cy="1612029"/>
          </a:xfrm>
        </p:spPr>
        <p:txBody>
          <a:bodyPr>
            <a:normAutofit fontScale="90000"/>
          </a:bodyPr>
          <a:lstStyle/>
          <a:p>
            <a:r>
              <a:rPr lang="pl-PL" sz="6600" b="1" dirty="0">
                <a:solidFill>
                  <a:srgbClr val="00B050"/>
                </a:solidFill>
                <a:latin typeface="SGGW Sans" panose="020B0604020202020204" charset="0"/>
              </a:rPr>
              <a:t>ORGANIZACJA ROKU AKADEMICKIEGO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half" idx="2"/>
          </p:nvPr>
        </p:nvSpPr>
        <p:spPr>
          <a:xfrm>
            <a:off x="394139" y="2664372"/>
            <a:ext cx="10342178" cy="5344512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  <a:t>Rok akademicki rozpoczyna się </a:t>
            </a:r>
            <a:b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  <a:t>w październiku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  <a:t>2 semestry po 15 tygodni nauki: </a:t>
            </a:r>
            <a:b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altLang="pl-PL" sz="4000" dirty="0">
                <a:latin typeface="SGGW Sans Light" panose="020B0604020202020204" charset="0"/>
                <a:cs typeface="SGGW Sans Light" panose="020B0604020202020204" charset="0"/>
              </a:rPr>
              <a:t>zimowy (X-I) i letni (III-VI)</a:t>
            </a:r>
          </a:p>
          <a:p>
            <a:pPr>
              <a:lnSpc>
                <a:spcPct val="150000"/>
              </a:lnSpc>
            </a:pPr>
            <a:endParaRPr lang="pl-PL" altLang="pl-PL" sz="40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4000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3</a:t>
            </a:fld>
            <a:endParaRPr lang="pl-PL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64E68C0D-8BE3-46CF-981C-0F7D0756B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62779" y="2979633"/>
            <a:ext cx="7200000" cy="4804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84CEC78-60AF-4677-8677-76C9BF604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2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259683" y="685694"/>
            <a:ext cx="5898356" cy="1612029"/>
          </a:xfrm>
        </p:spPr>
        <p:txBody>
          <a:bodyPr>
            <a:normAutofit/>
          </a:bodyPr>
          <a:lstStyle/>
          <a:p>
            <a:r>
              <a:rPr lang="pl-PL" sz="6600" b="1" dirty="0">
                <a:solidFill>
                  <a:srgbClr val="00B050"/>
                </a:solidFill>
                <a:latin typeface="SGGW Sans" panose="020B0604020202020204" charset="0"/>
              </a:rPr>
              <a:t>DYDAKTYKA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half" idx="2"/>
          </p:nvPr>
        </p:nvSpPr>
        <p:spPr>
          <a:xfrm>
            <a:off x="394139" y="2664372"/>
            <a:ext cx="10342178" cy="5344512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altLang="pl-PL" sz="3200" dirty="0">
                <a:latin typeface="SGGW Sans Light" panose="020B0604020202020204" charset="0"/>
                <a:cs typeface="SGGW Sans Light" panose="020B0604020202020204" charset="0"/>
              </a:rPr>
              <a:t>Studia licencjackie I-go stopnia, 3-letnie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l-PL" altLang="pl-PL" sz="32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altLang="pl-PL" sz="3200" dirty="0">
                <a:latin typeface="SGGW Sans Light" panose="020B0604020202020204" charset="0"/>
                <a:cs typeface="SGGW Sans Light" panose="020B0604020202020204" charset="0"/>
              </a:rPr>
              <a:t>Studia magisterskie II-go stopnia, 2-letnie</a:t>
            </a:r>
            <a:endParaRPr lang="en-US" altLang="pl-PL" sz="32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l-PL" altLang="pl-PL" sz="32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altLang="pl-PL" sz="3200" dirty="0">
                <a:latin typeface="SGGW Sans Light" panose="020B0604020202020204" charset="0"/>
                <a:cs typeface="SGGW Sans Light" panose="020B0604020202020204" charset="0"/>
              </a:rPr>
              <a:t>Stacjonarne i niestacjonarne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l-PL" altLang="pl-PL" sz="32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altLang="pl-PL" sz="3200" dirty="0">
                <a:latin typeface="SGGW Sans Light" panose="020B0604020202020204" charset="0"/>
                <a:cs typeface="SGGW Sans Light" panose="020B0604020202020204" charset="0"/>
              </a:rPr>
              <a:t>Ponad 20 kierunków studiów podyplomowych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altLang="pl-PL" sz="32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3200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4</a:t>
            </a:fld>
            <a:endParaRPr lang="pl-PL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0EAA34DE-D459-4AAB-AD6F-97AD6B7AA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36317" y="2884265"/>
            <a:ext cx="6769100" cy="4516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087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zena\Desktop\SGGW-wydzial-ekonomiczny-napis-logotyp-CMYK-czarn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4411" y="8655014"/>
            <a:ext cx="2022029" cy="68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E6254596-091B-4CA7-8A32-89471265F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CE203F8E-64BC-4527-BB50-4580960A3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438756"/>
              </p:ext>
            </p:extLst>
          </p:nvPr>
        </p:nvGraphicFramePr>
        <p:xfrm>
          <a:off x="283779" y="132421"/>
          <a:ext cx="18130345" cy="10152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1F688A-3315-48B5-9A24-C90B3E76CAFA}"/>
              </a:ext>
            </a:extLst>
          </p:cNvPr>
          <p:cNvSpPr txBox="1"/>
          <p:nvPr/>
        </p:nvSpPr>
        <p:spPr>
          <a:xfrm>
            <a:off x="283779" y="2821238"/>
            <a:ext cx="4020207" cy="52664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3 200 STUDENTÓW</a:t>
            </a: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130 WYKŁADOWCÓ</a:t>
            </a:r>
            <a:r>
              <a:rPr lang="en-US" altLang="pl-PL" sz="2800" dirty="0">
                <a:latin typeface="SGGW Sans Light" panose="020B0604020202020204" charset="0"/>
                <a:cs typeface="SGGW Sans Light" panose="020B0604020202020204" charset="0"/>
              </a:rPr>
              <a:t>W</a:t>
            </a:r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, </a:t>
            </a:r>
            <a:b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w tym ponad 50 samodzielnych pracowników naukowych</a:t>
            </a:r>
          </a:p>
          <a:p>
            <a:pPr algn="ctr"/>
            <a:endParaRPr lang="pl-PL" sz="4000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5B6B0C-26B3-4B52-939F-745A88576F93}"/>
              </a:ext>
            </a:extLst>
          </p:cNvPr>
          <p:cNvSpPr txBox="1"/>
          <p:nvPr/>
        </p:nvSpPr>
        <p:spPr>
          <a:xfrm>
            <a:off x="13836869" y="2973638"/>
            <a:ext cx="4020207" cy="52664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5 KIERUNKÓW STUDIÓW</a:t>
            </a: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+</a:t>
            </a: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r>
              <a:rPr lang="pl-PL" altLang="pl-PL" sz="2800" dirty="0">
                <a:latin typeface="SGGW Sans Light" panose="020B0604020202020204" charset="0"/>
                <a:cs typeface="SGGW Sans Light" panose="020B0604020202020204" charset="0"/>
              </a:rPr>
              <a:t>1 NOWY KIERUNEK OD 2021/2022</a:t>
            </a: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endParaRPr lang="pl-PL" alt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algn="ctr"/>
            <a:endParaRPr lang="pl-PL" sz="4000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31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8800" b="1" dirty="0">
                <a:solidFill>
                  <a:srgbClr val="00B050"/>
                </a:solidFill>
                <a:latin typeface="SGGW Sans" panose="020B0604020202020204" charset="0"/>
              </a:rPr>
              <a:t>Ekonomia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6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E9C1D7AF-2A10-4C40-AFD7-4E98CFBF1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4894"/>
          <a:stretch/>
        </p:blipFill>
        <p:spPr>
          <a:xfrm>
            <a:off x="4253836" y="2738438"/>
            <a:ext cx="9780328" cy="5554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812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614854" y="685694"/>
            <a:ext cx="16664153" cy="1064278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STUDIA NA KIERUNKU EKONOMIA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half" idx="2"/>
          </p:nvPr>
        </p:nvSpPr>
        <p:spPr>
          <a:xfrm>
            <a:off x="614853" y="2082655"/>
            <a:ext cx="16664153" cy="632036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kształcą specjalistów w zakresie gospodarowania zasobami materialnymi, finansowymi i ludzkimi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studenci zdobywają umiejętności z obszaru wykorzystania metod analitycznych do badania zjawisk i procesów gospodarczych, a także modelowania ich przebiegu w skali mikro- i makroekonomicznej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przygotowywani są do opracowywania projektów ekonomicznych, świadczenia usług doradczych, prowadzenia działalności gospodarczej na własny rachunek oraz rozwiązywania problemów operacyjnych, decyzyjnych i strategicznych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7</a:t>
            </a:fld>
            <a:endParaRPr lang="pl-PL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8813" y="6544981"/>
            <a:ext cx="3761887" cy="298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41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6097" y="3066287"/>
            <a:ext cx="5898356" cy="23999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EKONOMIA: PERSPEKTYWY ZAWODOWE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32332" y="747707"/>
            <a:ext cx="11398468" cy="8648542"/>
          </a:xfrm>
        </p:spPr>
        <p:txBody>
          <a:bodyPr>
            <a:normAutofit/>
          </a:bodyPr>
          <a:lstStyle/>
          <a:p>
            <a:pPr marL="0" indent="0" defTabSz="913262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Absolwenci są przygotowani do pracy w: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administracji państwowej i samorządowej,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służbach doradczych, 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bankach, 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handlu zagranicznym,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placówkach naukowo-badawczych,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jednostkach zaopatrzenia i zbytu,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szkolnictwie,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instytucjach zagranicznych i międzynarodowych związanych </a:t>
            </a:r>
            <a:b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z agrobiznesem,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przedsiębiorstwach i gospodarstwach rolniczych,</a:t>
            </a:r>
          </a:p>
          <a:p>
            <a:pPr defTabSz="913262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en-US" sz="2800" kern="0" dirty="0">
                <a:latin typeface="SGGW Sans Light" panose="020B0604020202020204" charset="0"/>
                <a:cs typeface="SGGW Sans Light" panose="020B0604020202020204" charset="0"/>
              </a:rPr>
              <a:t>jednostkach i zakładach gospodarki żywnościowej.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2484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8800" b="1" dirty="0">
                <a:solidFill>
                  <a:srgbClr val="00B050"/>
                </a:solidFill>
                <a:latin typeface="SGGW Sans" panose="020B0604020202020204" charset="0"/>
              </a:rPr>
              <a:t>Finanse i rachunkowość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9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7A490B0C-022A-4E2E-BD31-17FCC97F9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53836" y="2738438"/>
            <a:ext cx="9780328" cy="6526212"/>
          </a:xfrm>
          <a:effectLst>
            <a:softEdge rad="112522"/>
          </a:effectLst>
        </p:spPr>
      </p:pic>
    </p:spTree>
    <p:extLst>
      <p:ext uri="{BB962C8B-B14F-4D97-AF65-F5344CB8AC3E}">
        <p14:creationId xmlns:p14="http://schemas.microsoft.com/office/powerpoint/2010/main" val="293339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386" y="433445"/>
            <a:ext cx="17403945" cy="1284996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STUDIA NA KIERUNKU FINANSE I RACHUNKOWOŚĆ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187668" y="1936414"/>
            <a:ext cx="14843032" cy="737866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atutem kierunku finanse i rachunkowość jest uzyskiwanie pożądanych na rynku pracy kwalifikacji w zakresie inżynierii finansowej, rachunkowości, innowacyjnych form bankowości czy finansów publicznych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doskonalenie warsztatu zawodowego pozwala na wyróżnienie się na rynku pracy, maksymalne wykorzystanie swojego potencjału do pracy na wysokich stanowiskach z obszaru:</a:t>
            </a:r>
          </a:p>
          <a:p>
            <a:pPr marL="1028609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finansów i księgowości, </a:t>
            </a:r>
          </a:p>
          <a:p>
            <a:pPr marL="1028609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HR, </a:t>
            </a:r>
          </a:p>
          <a:p>
            <a:pPr marL="1028609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obsługi klienta, </a:t>
            </a:r>
          </a:p>
          <a:p>
            <a:pPr marL="1028609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z zakresu bankowości inwestycyjnej oraz IT. 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10</a:t>
            </a:fld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42E66950-6A4E-4AD2-ADEB-FFC9944F8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1134" r="11495"/>
          <a:stretch/>
        </p:blipFill>
        <p:spPr>
          <a:xfrm>
            <a:off x="14070131" y="6766554"/>
            <a:ext cx="3641834" cy="1889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812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0235" y="3942741"/>
            <a:ext cx="5898356" cy="23999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FINANSE </a:t>
            </a:r>
            <a:b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</a:br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I RACHUNKOWOŚĆ: PERSPEKTYWY ZAWODOWE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00345" y="204755"/>
            <a:ext cx="11037420" cy="987590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Absolwenci mogą podjąć pracę w: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działach finansowych i księgowości,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instytucjach finansowych,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bankach i na giełdach,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firmach ubezpieczeniowych,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biurach maklerskich,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instytucjach rachunkowych,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agencjach konsultingowych,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przedsiębiorstwach agrobiznesu,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jednostkach i zakładach gospodarki żywnościowej, 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administracji państwowej i samorządowej,</a:t>
            </a:r>
          </a:p>
          <a:p>
            <a:pPr>
              <a:lnSpc>
                <a:spcPct val="17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placówkach naukowo-badawczych.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184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8800" b="1" dirty="0">
                <a:solidFill>
                  <a:srgbClr val="00B050"/>
                </a:solidFill>
                <a:latin typeface="SGGW Sans" panose="020B0604020202020204" charset="0"/>
              </a:rPr>
              <a:t>Logistyka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12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4A59959-473D-42E8-8832-E171B224D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53836" y="2738438"/>
            <a:ext cx="9780328" cy="6526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00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0099" y="175710"/>
            <a:ext cx="16090471" cy="1269230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STUDIA NA KIERUNKU LOGISTYKA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40099" y="1729737"/>
            <a:ext cx="16490730" cy="714306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logistycy, to cenieni specjaliści w większych i mniejszych firmach logistycznych, spedycyjnych, przewozowych, usługowych, produkcyjno-handlowych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wykonywanie tego zawodu wiąże się ze współpracą z dostawcami/odbiorcami przedsiębiorstwa, ze spedytorami, przewoźnikami</a:t>
            </a: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student na tym kierunku posiada wiedzę z zakresu: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regulacji prawnych obowiązujących w transporcie, 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operacyjnego zarządzania logistycznego, 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zadań menadżerów logistyki, 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analizowania wskaźników, parametrów oraz oceny ryzyka w łańcuchu dostaw.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13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274BF7E-EC40-464E-9024-7D7520C039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3" t="28936" r="30492" b="10790"/>
          <a:stretch/>
        </p:blipFill>
        <p:spPr>
          <a:xfrm>
            <a:off x="14374463" y="5961465"/>
            <a:ext cx="3713783" cy="339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3571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22988" y="689165"/>
            <a:ext cx="9961425" cy="785227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Absolwenci mogą pracować w: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przedsiębiorstwach transportowych,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działach zaopatrzenia i planowania zapasów,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centrach logistycznych, 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firmach spedycyjnych,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jednostkach zaopatrzenia i zbytu, 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hurtowniach,</a:t>
            </a:r>
          </a:p>
          <a:p>
            <a:pPr>
              <a:lnSpc>
                <a:spcPct val="160000"/>
              </a:lnSpc>
            </a:pPr>
            <a:r>
              <a:rPr lang="pl-PL" dirty="0">
                <a:latin typeface="SGGW Sans Light" panose="020B0604020202020204" charset="0"/>
                <a:cs typeface="SGGW Sans Light" panose="020B0604020202020204" charset="0"/>
              </a:rPr>
              <a:t>zagranicznych i międzynarodowych instytucjach związanych z transportem.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14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46A4B5E-E3F8-4583-A8C2-B17A433CE62D}"/>
              </a:ext>
            </a:extLst>
          </p:cNvPr>
          <p:cNvSpPr txBox="1">
            <a:spLocks/>
          </p:cNvSpPr>
          <p:nvPr/>
        </p:nvSpPr>
        <p:spPr>
          <a:xfrm>
            <a:off x="551794" y="3491957"/>
            <a:ext cx="6118794" cy="22466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13714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60000"/>
              </a:lnSpc>
            </a:pP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LOGISTYKA: PERSPEKTYWY ZAWODOWE</a:t>
            </a:r>
          </a:p>
        </p:txBody>
      </p:sp>
    </p:spTree>
    <p:extLst>
      <p:ext uri="{BB962C8B-B14F-4D97-AF65-F5344CB8AC3E}">
        <p14:creationId xmlns:p14="http://schemas.microsoft.com/office/powerpoint/2010/main" val="279778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8800" b="1" dirty="0">
                <a:solidFill>
                  <a:srgbClr val="00B050"/>
                </a:solidFill>
                <a:latin typeface="SGGW Sans" panose="020B0604020202020204" charset="0"/>
              </a:rPr>
              <a:t>Turystyka i rekreacja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15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E0C8DA28-9DD2-4FFA-82DF-ED6D7FBBF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4162"/>
          <a:stretch/>
        </p:blipFill>
        <p:spPr>
          <a:xfrm>
            <a:off x="4253836" y="2738438"/>
            <a:ext cx="9780328" cy="5601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857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193" y="117293"/>
            <a:ext cx="10832469" cy="2399930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STUDIA NA KIERUNKU</a:t>
            </a:r>
            <a:b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</a:br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TURYSTYKA I REKREACJA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50276" y="3085624"/>
            <a:ext cx="10159462" cy="588253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kierunek kierowany jest do osób z pasją, ciekawych świata, kreatywnych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studenci zdobywają wiedzę, umiejętności i kompetencje łączące obszary wiedzy z zakresu nauk ekonomicznych, przyrodniczych i społecznych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na wykładach poruszane są zagadnienia z zakresu turystyki międzynarodowej, hotelarstwa i gastronomii,  ekonomiki turystyki i rekreacji, doradztwa turystycznego, agroturystyki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16</a:t>
            </a:fld>
            <a:endParaRPr lang="pl-PL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B621497A-DAE1-4D73-8567-2264F45DA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09738" y="3612873"/>
            <a:ext cx="7242048" cy="4828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9658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9779" y="4502382"/>
            <a:ext cx="5898356" cy="23999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TURYSTYKA</a:t>
            </a:r>
            <a:b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</a:b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I REKREACJA: PERSPEKTYWY ZAWODOWE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15200" y="677917"/>
            <a:ext cx="10310648" cy="904940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Absolwenci mogą podjąć pracę w: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biurach podróży,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hotelach,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ośrodkach wypoczynkowych, sportowych </a:t>
            </a:r>
            <a:b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i rekreacyjnych,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centrach rekreacji,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gospodarstwach agroturystycznych, administracji rządowej i samorządowej,</a:t>
            </a:r>
          </a:p>
          <a:p>
            <a:pPr>
              <a:lnSpc>
                <a:spcPct val="160000"/>
              </a:lnSpc>
            </a:pPr>
            <a:r>
              <a:rPr lang="pl-PL" sz="4000" dirty="0">
                <a:latin typeface="SGGW Sans Light" panose="020B0604020202020204" charset="0"/>
                <a:cs typeface="SGGW Sans Light" panose="020B0604020202020204" charset="0"/>
              </a:rPr>
              <a:t>organizacjach społecznych.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669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8800" b="1" dirty="0">
                <a:solidFill>
                  <a:srgbClr val="00B050"/>
                </a:solidFill>
                <a:latin typeface="SGGW Sans" panose="020B0604020202020204" charset="0"/>
              </a:rPr>
              <a:t>Zarządzanie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18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790EDEE-24A2-4ED6-BB2C-E800CC380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53836" y="2738438"/>
            <a:ext cx="9780328" cy="6526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8912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02482" y="283324"/>
            <a:ext cx="17185481" cy="1337514"/>
          </a:xfrm>
        </p:spPr>
        <p:txBody>
          <a:bodyPr>
            <a:noAutofit/>
          </a:bodyPr>
          <a:lstStyle/>
          <a:p>
            <a:pPr algn="ctr"/>
            <a:br>
              <a:rPr lang="pl-PL" sz="5400" b="1" dirty="0">
                <a:solidFill>
                  <a:srgbClr val="00B050"/>
                </a:solidFill>
              </a:rPr>
            </a:br>
            <a:br>
              <a:rPr lang="pl-PL" sz="5400" b="1" dirty="0">
                <a:solidFill>
                  <a:srgbClr val="00B050"/>
                </a:solidFill>
              </a:rPr>
            </a:br>
            <a:br>
              <a:rPr lang="pl-PL" sz="5400" b="1" dirty="0">
                <a:solidFill>
                  <a:srgbClr val="00B050"/>
                </a:solidFill>
              </a:rPr>
            </a:b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STUDIA NA KIERUNKU ZARZĄDZANIE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2"/>
          </p:nvPr>
        </p:nvSpPr>
        <p:spPr>
          <a:xfrm>
            <a:off x="300037" y="1620838"/>
            <a:ext cx="12256390" cy="797735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to analizowanie, interpretowanie, ocenianie zjawisk i procesów w różnej skali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zdobyte umiejętności: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zarządzania przedsiębiorstwem,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zarzadzania kapitałem intelektualnym, </a:t>
            </a:r>
          </a:p>
          <a:p>
            <a:pPr marL="1028609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SGGW Sans Light" panose="020B0604020202020204" charset="0"/>
                <a:cs typeface="SGGW Sans Light" panose="020B0604020202020204" charset="0"/>
              </a:rPr>
              <a:t>zarządzania zespołami pracowników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przygotowują do wyboru ścieżek kariery związanych z oczekiwaniami firm na rynku pracy, podniesieniem własnych kwalifikacji, nabyciem nowego doświadczenia, tworzenia sieci kontaktów oraz wizerunku osoby profesjonalnej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19</a:t>
            </a:fld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AA372C63-464F-4F4C-B08F-2B22CC3D9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56427" y="3349684"/>
            <a:ext cx="5431536" cy="362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8785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660593" y="3517072"/>
            <a:ext cx="5898356" cy="23999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ZARZĄDZANIE: PERSPEKTYWY ZAWODOWE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6889531" y="457200"/>
            <a:ext cx="11098924" cy="947507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Absolwenci są przygotowani do podjęcia pracy w: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przedsiębiorstwach agrobiznesu, 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handlu, 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działach kadr i HR,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międzynarodowych korporacjach,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usługach,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różnego rodzaju agencjach konsultingowych, 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organizacjach gospodarczych i samorządowych, 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szkolnictwie, 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placówkach naukowo-badawczych,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zagranicznych i międzynarodowych instytucjach związanych </a:t>
            </a:r>
            <a:b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z agrobiznesem.</a:t>
            </a:r>
            <a:endParaRPr lang="pl-PL" sz="3200" b="1" dirty="0">
              <a:solidFill>
                <a:srgbClr val="C00000"/>
              </a:solidFill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402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299545" y="547604"/>
            <a:ext cx="17649197" cy="1988038"/>
          </a:xfrm>
        </p:spPr>
        <p:txBody>
          <a:bodyPr>
            <a:noAutofit/>
          </a:bodyPr>
          <a:lstStyle/>
          <a:p>
            <a:pPr algn="ctr"/>
            <a:r>
              <a:rPr lang="pl-PL" sz="8000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International </a:t>
            </a:r>
            <a:r>
              <a:rPr lang="pl-PL" sz="8000" b="1" dirty="0" err="1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Agri</a:t>
            </a:r>
            <a:r>
              <a:rPr lang="pl-PL" sz="8000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-Food Business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21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4920B8FB-09E5-471D-B5CC-30A382AA3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53836" y="2738438"/>
            <a:ext cx="9780328" cy="6526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FFFDAA-45FB-4FB0-B269-05A55765F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55" y="791152"/>
            <a:ext cx="6622011" cy="2399930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INTERNATIONAL </a:t>
            </a:r>
            <a:br>
              <a:rPr lang="pl-PL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</a:br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AGRI-FOOD BUSINESS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C36E10-86DD-466A-94AB-54E896C4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9868" y="1697765"/>
            <a:ext cx="9812064" cy="7309310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  <a:t>Nowy program studiów w języku angielskim</a:t>
            </a:r>
          </a:p>
          <a:p>
            <a:pPr fontAlgn="base">
              <a:lnSpc>
                <a:spcPct val="150000"/>
              </a:lnSpc>
            </a:pPr>
            <a: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  <a:t>Dopasowany do profilu Uczelni i Wydziału</a:t>
            </a:r>
          </a:p>
          <a:p>
            <a:pPr fontAlgn="base">
              <a:lnSpc>
                <a:spcPct val="150000"/>
              </a:lnSpc>
            </a:pPr>
            <a: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  <a:t>Studia magisterskie, możliwość uzyskania dwóch dyplomów (SGGW oraz University </a:t>
            </a:r>
            <a:b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  <a:t>of Applied </a:t>
            </a:r>
            <a:r>
              <a:rPr lang="pl-PL" sz="3600" dirty="0" err="1">
                <a:latin typeface="SGGW Sans Light" panose="020B0604020202020204" charset="0"/>
                <a:cs typeface="SGGW Sans Light" panose="020B0604020202020204" charset="0"/>
              </a:rPr>
              <a:t>Sciences</a:t>
            </a:r>
            <a: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  <a:t> w Holandii)</a:t>
            </a:r>
            <a:br>
              <a:rPr lang="pl-PL" sz="3600" dirty="0">
                <a:latin typeface="SGGW Sans Light" panose="020B0604020202020204" charset="0"/>
                <a:cs typeface="SGGW Sans Light" panose="020B0604020202020204" charset="0"/>
              </a:rPr>
            </a:br>
            <a:endParaRPr lang="pl-PL" sz="36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fontAlgn="base">
              <a:lnSpc>
                <a:spcPct val="150000"/>
              </a:lnSpc>
            </a:pPr>
            <a:r>
              <a:rPr lang="pl-PL" sz="3600" dirty="0">
                <a:solidFill>
                  <a:srgbClr val="FF0000"/>
                </a:solidFill>
                <a:latin typeface="SGGW Sans Light" panose="020B0604020202020204" charset="0"/>
                <a:cs typeface="SGGW Sans Light" panose="020B0604020202020204" charset="0"/>
              </a:rPr>
              <a:t>Pierwsza rekrutacja 2021/2022</a:t>
            </a:r>
          </a:p>
          <a:p>
            <a:pPr>
              <a:lnSpc>
                <a:spcPct val="150000"/>
              </a:lnSpc>
            </a:pPr>
            <a:endParaRPr lang="pl-PL" sz="3600" dirty="0"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2D72BAB-554B-4273-880D-377B8A8C2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740726"/>
            <a:ext cx="5898356" cy="5061397"/>
          </a:xfrm>
        </p:spPr>
        <p:txBody>
          <a:bodyPr>
            <a:normAutofit/>
          </a:bodyPr>
          <a:lstStyle/>
          <a:p>
            <a:pPr algn="ctr"/>
            <a:r>
              <a:rPr lang="pl-PL" sz="4000" dirty="0"/>
              <a:t>Planowany nowy kierunek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EB56C1C-AE6F-44FC-A014-15082FE8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22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059B3E4-5DF2-4ADE-8338-78175845C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83" y="4840014"/>
            <a:ext cx="5431536" cy="362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2432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FFFDAA-45FB-4FB0-B269-05A55765F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 Light" panose="020B0604020202020204" charset="0"/>
                <a:cs typeface="SGGW Sans Light" panose="020B0604020202020204" charset="0"/>
              </a:rPr>
              <a:t>INTERNATIONAL </a:t>
            </a:r>
            <a:br>
              <a:rPr lang="pl-PL" b="1" dirty="0">
                <a:solidFill>
                  <a:srgbClr val="00B050"/>
                </a:solidFill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b="1" dirty="0">
                <a:solidFill>
                  <a:srgbClr val="00B050"/>
                </a:solidFill>
                <a:latin typeface="SGGW Sans Light" panose="020B0604020202020204" charset="0"/>
                <a:cs typeface="SGGW Sans Light" panose="020B0604020202020204" charset="0"/>
              </a:rPr>
              <a:t>AGRI-FOOD BUSINESS</a:t>
            </a:r>
            <a:endParaRPr lang="pl-PL" dirty="0">
              <a:solidFill>
                <a:srgbClr val="00B050"/>
              </a:solidFill>
              <a:latin typeface="SGGW Sans Light" panose="020B0604020202020204" charset="0"/>
              <a:cs typeface="SGGW Sans Light" panose="020B060402020202020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C36E10-86DD-466A-94AB-54E896C4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362" y="408855"/>
            <a:ext cx="10686638" cy="9124200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b="1" dirty="0">
                <a:latin typeface="SGGW Sans Light" panose="020B0604020202020204" charset="0"/>
                <a:cs typeface="SGGW Sans Light" panose="020B0604020202020204" charset="0"/>
              </a:rPr>
              <a:t>1 rok (moduły obowiązkowe – SGGW)</a:t>
            </a: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Zajęcia realizowane w modułach</a:t>
            </a: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W ramach każdego modułu bloki przedmiotów połączonych tematycznie</a:t>
            </a: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Zaangażowanie praktyków i profesorów wizytujących w prowadzenie zajęć</a:t>
            </a: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Kształcenie na odległość (wybrane fragmenty modułów)</a:t>
            </a:r>
            <a:br>
              <a:rPr lang="pl-PL" sz="2800" b="1" dirty="0">
                <a:latin typeface="SGGW Sans Light" panose="020B0604020202020204" charset="0"/>
                <a:cs typeface="SGGW Sans Light" panose="020B0604020202020204" charset="0"/>
              </a:rPr>
            </a:br>
            <a:endParaRPr 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b="1" dirty="0">
                <a:latin typeface="SGGW Sans Light" panose="020B0604020202020204" charset="0"/>
                <a:cs typeface="SGGW Sans Light" panose="020B0604020202020204" charset="0"/>
              </a:rPr>
              <a:t>2 rok (rekomendowana mobilność)</a:t>
            </a:r>
            <a:endParaRPr lang="pl-PL" sz="2800" dirty="0">
              <a:latin typeface="SGGW Sans Light" panose="020B0604020202020204" charset="0"/>
              <a:cs typeface="SGGW Sans Light" panose="020B0604020202020204" charset="0"/>
            </a:endParaRP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Roczny program magisterski na Uczelni AERES w Holandii</a:t>
            </a:r>
          </a:p>
          <a:p>
            <a:pPr marL="0" fontAlgn="base">
              <a:lnSpc>
                <a:spcPct val="150000"/>
              </a:lnSpc>
              <a:spcBef>
                <a:spcPts val="0"/>
              </a:spcBef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Realizacja przedmiotów fakultatywnych w ramach programu międzynarodowej wymiany studentów Erasmus+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2D72BAB-554B-4273-880D-377B8A8C2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796144"/>
            <a:ext cx="5898356" cy="5005979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latin typeface="SGGW Sans Light" panose="020B0604020202020204" charset="0"/>
                <a:cs typeface="SGGW Sans Light" panose="020B0604020202020204" charset="0"/>
              </a:rPr>
              <a:t>Planowany nowy kierunek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EB56C1C-AE6F-44FC-A014-15082FE8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>
                <a:latin typeface="SGGW Sans Light" panose="020B0604020202020204" charset="0"/>
                <a:cs typeface="SGGW Sans Light" panose="020B0604020202020204" charset="0"/>
              </a:rPr>
              <a:t>23</a:t>
            </a:fld>
            <a:endParaRPr lang="pl-PL">
              <a:latin typeface="SGGW Sans Light" panose="020B0604020202020204" charset="0"/>
              <a:cs typeface="SGGW Sans Light" panose="020B060402020202020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DA20069-8896-40EA-B08D-E0B7482707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16" t="68039" r="29596" b="11729"/>
          <a:stretch/>
        </p:blipFill>
        <p:spPr>
          <a:xfrm>
            <a:off x="1412144" y="5770178"/>
            <a:ext cx="5593434" cy="208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41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299545" y="547604"/>
            <a:ext cx="17649197" cy="1988038"/>
          </a:xfrm>
        </p:spPr>
        <p:txBody>
          <a:bodyPr>
            <a:noAutofit/>
          </a:bodyPr>
          <a:lstStyle/>
          <a:p>
            <a:pPr algn="ctr"/>
            <a:r>
              <a:rPr lang="pl-PL" sz="8000" b="1" dirty="0">
                <a:solidFill>
                  <a:srgbClr val="00B050"/>
                </a:solidFill>
                <a:latin typeface="SGGW Sans" panose="020B0604020202020204" charset="0"/>
                <a:cs typeface="SGGW Sans" panose="020B0604020202020204" charset="0"/>
              </a:rPr>
              <a:t>Koła Naukowe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24</a:t>
            </a:fld>
            <a:endParaRPr 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BAC2A4B6-C699-451F-AFB7-772AC9B1B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53836" y="2738438"/>
            <a:ext cx="9780328" cy="6526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381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1257300" y="204755"/>
            <a:ext cx="15773400" cy="871293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Koła Naukowe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25</a:t>
            </a:fld>
            <a:endParaRPr lang="pl-PL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9934A4D-2A7B-4F57-AC89-D79B502B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E9E2CC4C-3788-46B9-863F-E03A2F0D4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39987" y="5654962"/>
            <a:ext cx="6632448" cy="442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E55011D-43E6-44F8-9EC8-D67740F23E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24" t="19897" r="39165" b="11309"/>
          <a:stretch/>
        </p:blipFill>
        <p:spPr>
          <a:xfrm>
            <a:off x="11508680" y="1609677"/>
            <a:ext cx="6210261" cy="6510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D0F4C4-58EA-4477-AE70-FB3A8B611301}"/>
              </a:ext>
            </a:extLst>
          </p:cNvPr>
          <p:cNvSpPr txBox="1"/>
          <p:nvPr/>
        </p:nvSpPr>
        <p:spPr>
          <a:xfrm>
            <a:off x="1257300" y="1609677"/>
            <a:ext cx="9427028" cy="349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3800" dirty="0">
                <a:latin typeface="SGGW Sans Light" panose="020B0604020202020204" charset="0"/>
                <a:cs typeface="SGGW Sans Light" panose="020B0604020202020204" charset="0"/>
              </a:rPr>
              <a:t>Zapewniają możliwość rozwoju naukowego i personalnego, uczestnictwo w badaniach i wydarzeniach naukowych </a:t>
            </a:r>
            <a:br>
              <a:rPr lang="pl-PL" sz="3800" dirty="0">
                <a:latin typeface="SGGW Sans Light" panose="020B0604020202020204" charset="0"/>
                <a:cs typeface="SGGW Sans Light" panose="020B0604020202020204" charset="0"/>
              </a:rPr>
            </a:br>
            <a:r>
              <a:rPr lang="pl-PL" sz="3800" dirty="0">
                <a:latin typeface="SGGW Sans Light" panose="020B0604020202020204" charset="0"/>
                <a:cs typeface="SGGW Sans Light" panose="020B0604020202020204" charset="0"/>
              </a:rPr>
              <a:t>oraz kontakt z praktyką gospodarczą.</a:t>
            </a:r>
          </a:p>
        </p:txBody>
      </p:sp>
    </p:spTree>
    <p:extLst>
      <p:ext uri="{BB962C8B-B14F-4D97-AF65-F5344CB8AC3E}">
        <p14:creationId xmlns:p14="http://schemas.microsoft.com/office/powerpoint/2010/main" val="4206459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1257300" y="204755"/>
            <a:ext cx="15773400" cy="871293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Zaplecze lokalowe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709449" y="1261241"/>
            <a:ext cx="8647320" cy="728366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4500" dirty="0">
                <a:latin typeface="SGGW Sans Light" panose="020B0604020202020204" charset="0"/>
                <a:cs typeface="SGGW Sans Light" panose="020B0604020202020204" charset="0"/>
              </a:rPr>
              <a:t>wykłady dla studentów WNE odbywają się w nowoczesnych salach wykładowych,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4500" dirty="0">
                <a:latin typeface="SGGW Sans Light" panose="020B0604020202020204" charset="0"/>
                <a:cs typeface="SGGW Sans Light" panose="020B0604020202020204" charset="0"/>
              </a:rPr>
              <a:t>sale wykładowe wyposażone są w środki audiowizualne oraz projektory multimedialne umożliwiające prezentacje komputerowe,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4500" dirty="0">
                <a:latin typeface="SGGW Sans Light" panose="020B0604020202020204" charset="0"/>
                <a:cs typeface="SGGW Sans Light" panose="020B0604020202020204" charset="0"/>
              </a:rPr>
              <a:t>komputery posiadają nowoczesne oprogramowanie oraz dostęp do Internetu (w tym WIFI) umożliwiający wykorzystanie zasobów sieciowych w trakcie zajęć,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4500" dirty="0">
                <a:latin typeface="SGGW Sans Light" panose="020B0604020202020204" charset="0"/>
                <a:cs typeface="SGGW Sans Light" panose="020B0604020202020204" charset="0"/>
              </a:rPr>
              <a:t>ćwiczenia odbywają się w salach audytoryjnych i laboratoriach komputerowych,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26</a:t>
            </a:fld>
            <a:endParaRPr lang="pl-PL" dirty="0"/>
          </a:p>
        </p:txBody>
      </p:sp>
      <p:pic>
        <p:nvPicPr>
          <p:cNvPr id="13" name="Symbol zastępczy zawartości 3">
            <a:extLst>
              <a:ext uri="{FF2B5EF4-FFF2-40B4-BE49-F238E27FC236}">
                <a16:creationId xmlns:a16="http://schemas.microsoft.com/office/drawing/2014/main" id="{074CCB64-48D6-4D02-8652-FEF7490D1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000" y="2286001"/>
            <a:ext cx="8387428" cy="5596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565C94F-C711-4988-A698-95065E4D2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03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1257300" y="204755"/>
            <a:ext cx="15773400" cy="871293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>
                <a:solidFill>
                  <a:srgbClr val="00B050"/>
                </a:solidFill>
                <a:latin typeface="SGGW Sans" panose="020B0604020202020204" charset="0"/>
              </a:rPr>
              <a:t>Zaplecze lokalowe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709448" y="1261241"/>
            <a:ext cx="10026869" cy="7392757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nauczanie języków obcych odbywa się w laboratoriach Studium Praktycznej Nauki Języków Obcych,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zajęcia z wychowania fizycznego odbywają się w nowoczesnych obiektach sportowych,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uczelnia dysponuje nowoczesną, skomputeryzowana biblioteką,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czytelnie, </a:t>
            </a:r>
            <a:r>
              <a:rPr lang="pl-PL" sz="2500" dirty="0" err="1">
                <a:latin typeface="SGGW Sans Light" panose="020B0604020202020204" charset="0"/>
                <a:cs typeface="SGGW Sans Light" panose="020B0604020202020204" charset="0"/>
              </a:rPr>
              <a:t>informatorium</a:t>
            </a: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, sala katalogowa, wypożyczalnia podręczników wyposażone są w nowoczesny sprzęt komputerowy i kserograficzny, który ułatwia korzystanie ze zbiorów bibliotecznych i baz bibliograficznych,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latin typeface="SGGW Sans Light" panose="020B0604020202020204" charset="0"/>
                <a:cs typeface="SGGW Sans Light" panose="020B0604020202020204" charset="0"/>
              </a:rPr>
              <a:t>budynki wydziałowe ulokowane są w pięknej części parkowej kampusu SGGW. 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sz="2500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sz="2500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sz="25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27</a:t>
            </a:fld>
            <a:endParaRPr lang="pl-PL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565C94F-C711-4988-A698-95065E4D2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A3BFBB57-239F-4D37-9271-F4C83B8B7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922" y="1076048"/>
            <a:ext cx="5220000" cy="3915000"/>
          </a:xfrm>
          <a:prstGeom prst="rect">
            <a:avLst/>
          </a:prstGeom>
          <a:effectLst>
            <a:softEdge rad="112522"/>
          </a:effec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4A0E60C-09A8-433F-AE07-7C3C7685A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0922" y="5103537"/>
            <a:ext cx="5220000" cy="3483201"/>
          </a:xfrm>
          <a:prstGeom prst="rect">
            <a:avLst/>
          </a:prstGeom>
          <a:effectLst>
            <a:softEdge rad="112522"/>
          </a:effectLst>
        </p:spPr>
      </p:pic>
    </p:spTree>
    <p:extLst>
      <p:ext uri="{BB962C8B-B14F-4D97-AF65-F5344CB8AC3E}">
        <p14:creationId xmlns:p14="http://schemas.microsoft.com/office/powerpoint/2010/main" val="2119099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99090" y="685694"/>
            <a:ext cx="6558949" cy="239993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Dlaczego warto</a:t>
            </a:r>
            <a:b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</a:br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studiować na Wydziale Ekonomicznym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74782" y="378372"/>
            <a:ext cx="10371328" cy="8275626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studenci wszystkich kierunków mają zajęcia z praktykami biznesu, uczestniczą w wielu dodatkowych wykładach oraz w ramach programów wymiany studentów mogą studiować na uczelniach zagranicznych,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realizowane programy studiów opierają się na silnych podstawach, jakimi są badania naukowe realizowane w </a:t>
            </a:r>
            <a:r>
              <a:rPr lang="pl-PL" sz="2800" b="1" dirty="0">
                <a:solidFill>
                  <a:srgbClr val="00B050"/>
                </a:solidFill>
                <a:latin typeface="SGGW Sans Light" panose="020B0604020202020204" charset="0"/>
                <a:cs typeface="SGGW Sans Light" panose="020B0604020202020204" charset="0"/>
              </a:rPr>
              <a:t>Instytucie Ekonomii i Finansów oraz Instytucie Zarządzania, 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dążymy do przekazywania nowoczesnej i aktualnej wiedzy,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latin typeface="SGGW Sans Light" panose="020B0604020202020204" charset="0"/>
                <a:cs typeface="SGGW Sans Light" panose="020B0604020202020204" charset="0"/>
              </a:rPr>
              <a:t>dbamy o jakość kształcenia, tak by nasi absolwenci nie tylko dobrze odnaleźli się na rynku pracy, ale byli przez pracodawców cenieni i poszukiwani.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28</a:t>
            </a:fld>
            <a:endParaRPr lang="pl-PL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83" y="4353048"/>
            <a:ext cx="5900737" cy="33099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D463852-0406-4F9A-9860-98E932F93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278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1285523" y="254710"/>
            <a:ext cx="15773400" cy="1988038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SGGW Sans" panose="020B0604020202020204" charset="0"/>
              </a:rPr>
              <a:t>ZAPRASZAMY!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29</a:t>
            </a:fld>
            <a:endParaRPr lang="pl-PL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5510874-6D3F-4C36-9E96-AC33FCA96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0" y="8653998"/>
            <a:ext cx="2189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4167749-2DEA-4367-9B3D-070E9678E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000" y="2326437"/>
            <a:ext cx="10800000" cy="7206618"/>
          </a:xfrm>
          <a:prstGeom prst="rect">
            <a:avLst/>
          </a:prstGeom>
          <a:effectLst>
            <a:softEdge rad="112522"/>
          </a:effectLst>
        </p:spPr>
      </p:pic>
    </p:spTree>
    <p:extLst>
      <p:ext uri="{BB962C8B-B14F-4D97-AF65-F5344CB8AC3E}">
        <p14:creationId xmlns:p14="http://schemas.microsoft.com/office/powerpoint/2010/main" val="1497126205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ja_woa_identyfikacj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ja_woa_identyfikacja" id="{6518B343-499E-4246-990B-4E6EC852FE8E}" vid="{20DA8F28-B936-6F43-9CD3-CE7D19DB39F2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prezentacja_woa_identyfikacja</Template>
  <TotalTime>1543</TotalTime>
  <Words>1078</Words>
  <Application>Microsoft Office PowerPoint</Application>
  <PresentationFormat>Custom</PresentationFormat>
  <Paragraphs>193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prezentacja_woa_identyfikacja</vt:lpstr>
      <vt:lpstr>PowerPoint Presentation</vt:lpstr>
      <vt:lpstr>Historia Wydziału</vt:lpstr>
      <vt:lpstr>ORGANIZACJA ROKU AKADEMICKIEGO</vt:lpstr>
      <vt:lpstr>DYDAKTYKA</vt:lpstr>
      <vt:lpstr>PowerPoint Presentation</vt:lpstr>
      <vt:lpstr>Ekonomia</vt:lpstr>
      <vt:lpstr>STUDIA NA KIERUNKU EKONOMIA</vt:lpstr>
      <vt:lpstr>EKONOMIA: PERSPEKTYWY ZAWODOWE</vt:lpstr>
      <vt:lpstr>Finanse i rachunkowość</vt:lpstr>
      <vt:lpstr>STUDIA NA KIERUNKU FINANSE I RACHUNKOWOŚĆ</vt:lpstr>
      <vt:lpstr>FINANSE  I RACHUNKOWOŚĆ: PERSPEKTYWY ZAWODOWE</vt:lpstr>
      <vt:lpstr>Logistyka</vt:lpstr>
      <vt:lpstr>STUDIA NA KIERUNKU LOGISTYKA</vt:lpstr>
      <vt:lpstr>PowerPoint Presentation</vt:lpstr>
      <vt:lpstr>Turystyka i rekreacja</vt:lpstr>
      <vt:lpstr>STUDIA NA KIERUNKU TURYSTYKA I REKREACJA</vt:lpstr>
      <vt:lpstr>TURYSTYKA I REKREACJA: PERSPEKTYWY ZAWODOWE</vt:lpstr>
      <vt:lpstr>Zarządzanie</vt:lpstr>
      <vt:lpstr>   STUDIA NA KIERUNKU ZARZĄDZANIE</vt:lpstr>
      <vt:lpstr>ZARZĄDZANIE: PERSPEKTYWY ZAWODOWE</vt:lpstr>
      <vt:lpstr>International Agri-Food Business</vt:lpstr>
      <vt:lpstr>INTERNATIONAL  AGRI-FOOD BUSINESS</vt:lpstr>
      <vt:lpstr>INTERNATIONAL  AGRI-FOOD BUSINESS</vt:lpstr>
      <vt:lpstr>Koła Naukowe</vt:lpstr>
      <vt:lpstr>Koła Naukowe</vt:lpstr>
      <vt:lpstr>Zaplecze lokalowe</vt:lpstr>
      <vt:lpstr>Zaplecze lokalowe</vt:lpstr>
      <vt:lpstr>Dlaczego warto studiować na Wydziale Ekonomicznym</vt:lpstr>
      <vt:lpstr>ZAPRASZAMY!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Iwona Pomianek</cp:lastModifiedBy>
  <cp:revision>60</cp:revision>
  <dcterms:created xsi:type="dcterms:W3CDTF">2021-01-13T21:56:52Z</dcterms:created>
  <dcterms:modified xsi:type="dcterms:W3CDTF">2021-01-17T15:01:12Z</dcterms:modified>
</cp:coreProperties>
</file>